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12"/>
  </p:notesMasterIdLst>
  <p:handoutMasterIdLst>
    <p:handoutMasterId r:id="rId113"/>
  </p:handoutMasterIdLst>
  <p:sldIdLst>
    <p:sldId id="257" r:id="rId2"/>
    <p:sldId id="258" r:id="rId3"/>
    <p:sldId id="272" r:id="rId4"/>
    <p:sldId id="271" r:id="rId5"/>
    <p:sldId id="273" r:id="rId6"/>
    <p:sldId id="274" r:id="rId7"/>
    <p:sldId id="275" r:id="rId8"/>
    <p:sldId id="276" r:id="rId9"/>
    <p:sldId id="277" r:id="rId10"/>
    <p:sldId id="278" r:id="rId11"/>
    <p:sldId id="299" r:id="rId12"/>
    <p:sldId id="279" r:id="rId13"/>
    <p:sldId id="280" r:id="rId14"/>
    <p:sldId id="281" r:id="rId15"/>
    <p:sldId id="282" r:id="rId16"/>
    <p:sldId id="358" r:id="rId17"/>
    <p:sldId id="283" r:id="rId18"/>
    <p:sldId id="288" r:id="rId19"/>
    <p:sldId id="289" r:id="rId20"/>
    <p:sldId id="359" r:id="rId21"/>
    <p:sldId id="291" r:id="rId22"/>
    <p:sldId id="284" r:id="rId23"/>
    <p:sldId id="387" r:id="rId24"/>
    <p:sldId id="361" r:id="rId25"/>
    <p:sldId id="362" r:id="rId26"/>
    <p:sldId id="363" r:id="rId27"/>
    <p:sldId id="364" r:id="rId28"/>
    <p:sldId id="365" r:id="rId29"/>
    <p:sldId id="285" r:id="rId30"/>
    <p:sldId id="300" r:id="rId31"/>
    <p:sldId id="366" r:id="rId32"/>
    <p:sldId id="367" r:id="rId33"/>
    <p:sldId id="368" r:id="rId34"/>
    <p:sldId id="369" r:id="rId35"/>
    <p:sldId id="370" r:id="rId36"/>
    <p:sldId id="371" r:id="rId37"/>
    <p:sldId id="372" r:id="rId38"/>
    <p:sldId id="373" r:id="rId39"/>
    <p:sldId id="294" r:id="rId40"/>
    <p:sldId id="374" r:id="rId41"/>
    <p:sldId id="301" r:id="rId42"/>
    <p:sldId id="303" r:id="rId43"/>
    <p:sldId id="304" r:id="rId44"/>
    <p:sldId id="298" r:id="rId45"/>
    <p:sldId id="388" r:id="rId46"/>
    <p:sldId id="309" r:id="rId47"/>
    <p:sldId id="305" r:id="rId48"/>
    <p:sldId id="310" r:id="rId49"/>
    <p:sldId id="306" r:id="rId50"/>
    <p:sldId id="311" r:id="rId51"/>
    <p:sldId id="307" r:id="rId52"/>
    <p:sldId id="375" r:id="rId53"/>
    <p:sldId id="308" r:id="rId54"/>
    <p:sldId id="312" r:id="rId55"/>
    <p:sldId id="376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  <p:sldId id="330" r:id="rId74"/>
    <p:sldId id="332" r:id="rId75"/>
    <p:sldId id="334" r:id="rId76"/>
    <p:sldId id="377" r:id="rId77"/>
    <p:sldId id="379" r:id="rId78"/>
    <p:sldId id="380" r:id="rId79"/>
    <p:sldId id="378" r:id="rId80"/>
    <p:sldId id="381" r:id="rId81"/>
    <p:sldId id="336" r:id="rId82"/>
    <p:sldId id="382" r:id="rId83"/>
    <p:sldId id="383" r:id="rId84"/>
    <p:sldId id="384" r:id="rId85"/>
    <p:sldId id="385" r:id="rId86"/>
    <p:sldId id="386" r:id="rId87"/>
    <p:sldId id="335" r:id="rId88"/>
    <p:sldId id="337" r:id="rId89"/>
    <p:sldId id="338" r:id="rId90"/>
    <p:sldId id="340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  <p:sldId id="350" r:id="rId100"/>
    <p:sldId id="353" r:id="rId101"/>
    <p:sldId id="354" r:id="rId102"/>
    <p:sldId id="355" r:id="rId103"/>
    <p:sldId id="356" r:id="rId104"/>
    <p:sldId id="389" r:id="rId105"/>
    <p:sldId id="390" r:id="rId106"/>
    <p:sldId id="391" r:id="rId107"/>
    <p:sldId id="392" r:id="rId108"/>
    <p:sldId id="393" r:id="rId109"/>
    <p:sldId id="394" r:id="rId110"/>
    <p:sldId id="357" r:id="rId1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ableStyles" Target="tableStyle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cap="none" spc="0" baseline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Year 1</c:v>
                </c:pt>
                <c:pt idx="1">
                  <c:v>Year 2</c:v>
                </c:pt>
                <c:pt idx="2">
                  <c:v>Year 3</c:v>
                </c:pt>
                <c:pt idx="3">
                  <c:v>Year 4</c:v>
                </c:pt>
                <c:pt idx="4">
                  <c:v>Year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CD-44D7-AFEA-5493654EAAD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569966864"/>
        <c:axId val="569961288"/>
      </c:barChart>
      <c:catAx>
        <c:axId val="5699668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none" spc="0" normalizeH="0" baseline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9961288"/>
        <c:crosses val="autoZero"/>
        <c:auto val="1"/>
        <c:lblAlgn val="ctr"/>
        <c:lblOffset val="100"/>
        <c:noMultiLvlLbl val="0"/>
      </c:catAx>
      <c:valAx>
        <c:axId val="5699612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69966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cap="none" spc="0">
          <a:ln w="0"/>
          <a:solidFill>
            <a:schemeClr val="tx1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cap="none" spc="0" baseline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Year 1</c:v>
                </c:pt>
                <c:pt idx="1">
                  <c:v>Year 2</c:v>
                </c:pt>
                <c:pt idx="2">
                  <c:v>Year 3</c:v>
                </c:pt>
                <c:pt idx="3">
                  <c:v>Year 4</c:v>
                </c:pt>
                <c:pt idx="4">
                  <c:v>Year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50</c:v>
                </c:pt>
                <c:pt idx="1">
                  <c:v>25</c:v>
                </c:pt>
                <c:pt idx="2">
                  <c:v>13</c:v>
                </c:pt>
                <c:pt idx="3">
                  <c:v>7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9E-4BE3-8B69-870E5814B4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429559896"/>
        <c:axId val="429560552"/>
      </c:barChart>
      <c:catAx>
        <c:axId val="4295598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none" spc="0" normalizeH="0" baseline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9560552"/>
        <c:crosses val="autoZero"/>
        <c:auto val="1"/>
        <c:lblAlgn val="ctr"/>
        <c:lblOffset val="100"/>
        <c:noMultiLvlLbl val="0"/>
      </c:catAx>
      <c:valAx>
        <c:axId val="4295605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29559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cap="none" spc="0">
          <a:ln w="0"/>
          <a:solidFill>
            <a:schemeClr val="tx1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cap="none" spc="0" baseline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Year 1</c:v>
                </c:pt>
                <c:pt idx="1">
                  <c:v>Year 2</c:v>
                </c:pt>
                <c:pt idx="2">
                  <c:v>Year 3</c:v>
                </c:pt>
                <c:pt idx="3">
                  <c:v>Year 4</c:v>
                </c:pt>
                <c:pt idx="4">
                  <c:v>Year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15</c:v>
                </c:pt>
                <c:pt idx="1">
                  <c:v>25</c:v>
                </c:pt>
                <c:pt idx="2">
                  <c:v>20</c:v>
                </c:pt>
                <c:pt idx="3">
                  <c:v>40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A1-4E9B-8B0F-B3BD3DBDAE7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285732952"/>
        <c:axId val="285735248"/>
      </c:barChart>
      <c:catAx>
        <c:axId val="2857329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none" spc="0" normalizeH="0" baseline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5735248"/>
        <c:crosses val="autoZero"/>
        <c:auto val="1"/>
        <c:lblAlgn val="ctr"/>
        <c:lblOffset val="100"/>
        <c:noMultiLvlLbl val="0"/>
      </c:catAx>
      <c:valAx>
        <c:axId val="285735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85732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cap="none" spc="0">
          <a:ln w="0"/>
          <a:solidFill>
            <a:schemeClr val="tx1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7/24/2017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7/24/2017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7/24/2017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7/24/2017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7/24/2017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7/24/2017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7/24/2017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7/24/2017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7/24/2017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7/24/2017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7/24/2017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7/24/2017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7/24/2017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7/24/2017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7/24/2017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caq.org/financial-statement-audit" TargetMode="External"/><Relationship Id="rId2" Type="http://schemas.openxmlformats.org/officeDocument/2006/relationships/hyperlink" Target="http://www.thecaq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hecaq.org/what-expect-when-you-choose-career-auditing" TargetMode="External"/><Relationship Id="rId5" Type="http://schemas.openxmlformats.org/officeDocument/2006/relationships/hyperlink" Target="http://www.thecaq.org/fighting-fraud" TargetMode="External"/><Relationship Id="rId4" Type="http://schemas.openxmlformats.org/officeDocument/2006/relationships/hyperlink" Target="http://www.thecaq.org/system-investor-protection" TargetMode="Externa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pmguniversityconnection.com/University/view/curriculum/?module_id=41" TargetMode="External"/><Relationship Id="rId2" Type="http://schemas.openxmlformats.org/officeDocument/2006/relationships/hyperlink" Target="https://www.kpmguniversityconnection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kpmguniversityconnection.com/University/view/curriculum/?module_id=43" TargetMode="Externa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hyperlink" Target="https://thiswaytocpa.com/" TargetMode="External"/><Relationship Id="rId2" Type="http://schemas.openxmlformats.org/officeDocument/2006/relationships/hyperlink" Target="https://www.startheregoplaces.com/" TargetMode="Externa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artheregoplaces.com/teacher/accounting-pilot-bridge-project/" TargetMode="Externa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SycdIx-C48&amp;list=PL8dPuuaLjXtOPRKzVLY0jJY-uHOH9KVU6&amp;index=13" TargetMode="Externa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43563" y="618837"/>
            <a:ext cx="8469747" cy="345209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Project Based Learning and Other Teaching Techniques for Introductory Accounting Courses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93320" y="4278746"/>
            <a:ext cx="6858002" cy="914400"/>
          </a:xfrm>
        </p:spPr>
        <p:txBody>
          <a:bodyPr/>
          <a:lstStyle/>
          <a:p>
            <a:pPr algn="ctr"/>
            <a:r>
              <a:rPr lang="en-US" b="1" dirty="0" smtClean="0"/>
              <a:t>Elizabeth A. Payne, PhD, CPA</a:t>
            </a:r>
          </a:p>
          <a:p>
            <a:pPr algn="ctr"/>
            <a:r>
              <a:rPr lang="en-US" b="1" dirty="0" smtClean="0"/>
              <a:t>epayne@bellarmine.edu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65214" y="434109"/>
            <a:ext cx="10058400" cy="5547591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Let’s open a lawn mowing business!</a:t>
            </a:r>
          </a:p>
          <a:p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0114" y="2184977"/>
            <a:ext cx="3144407" cy="28673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2054" y="2261177"/>
            <a:ext cx="3143391" cy="279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58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Additional Resources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1099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Center for Audit Quality</a:t>
            </a:r>
            <a:endParaRPr lang="en-US" sz="4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>
                <a:hlinkClick r:id="rId2"/>
              </a:rPr>
              <a:t>http://www.thecaq.org</a:t>
            </a:r>
            <a:r>
              <a:rPr lang="en-US" sz="2800" b="1" dirty="0" smtClean="0">
                <a:hlinkClick r:id="rId2"/>
              </a:rPr>
              <a:t>/</a:t>
            </a:r>
            <a:endParaRPr lang="en-US" sz="2800" b="1" dirty="0" smtClean="0"/>
          </a:p>
          <a:p>
            <a:r>
              <a:rPr lang="en-US" sz="2800" b="1" dirty="0">
                <a:hlinkClick r:id="rId3"/>
              </a:rPr>
              <a:t>http://</a:t>
            </a:r>
            <a:r>
              <a:rPr lang="en-US" sz="2800" b="1" dirty="0" smtClean="0">
                <a:hlinkClick r:id="rId3"/>
              </a:rPr>
              <a:t>www.thecaq.org/financial-statement-audit</a:t>
            </a:r>
            <a:endParaRPr lang="en-US" sz="2800" b="1" dirty="0" smtClean="0"/>
          </a:p>
          <a:p>
            <a:r>
              <a:rPr lang="en-US" sz="2800" b="1" dirty="0">
                <a:hlinkClick r:id="rId4"/>
              </a:rPr>
              <a:t>http://</a:t>
            </a:r>
            <a:r>
              <a:rPr lang="en-US" sz="2800" b="1" dirty="0" smtClean="0">
                <a:hlinkClick r:id="rId4"/>
              </a:rPr>
              <a:t>www.thecaq.org/system-investor-protection</a:t>
            </a:r>
            <a:endParaRPr lang="en-US" sz="2800" b="1" dirty="0" smtClean="0"/>
          </a:p>
          <a:p>
            <a:r>
              <a:rPr lang="en-US" sz="2800" b="1" dirty="0">
                <a:hlinkClick r:id="rId5"/>
              </a:rPr>
              <a:t>http://</a:t>
            </a:r>
            <a:r>
              <a:rPr lang="en-US" sz="2800" b="1" dirty="0" smtClean="0">
                <a:hlinkClick r:id="rId5"/>
              </a:rPr>
              <a:t>www.thecaq.org/fighting-fraud</a:t>
            </a:r>
            <a:endParaRPr lang="en-US" sz="2800" b="1" dirty="0"/>
          </a:p>
          <a:p>
            <a:r>
              <a:rPr lang="en-US" sz="2800" b="1" dirty="0">
                <a:hlinkClick r:id="rId6"/>
              </a:rPr>
              <a:t>http://</a:t>
            </a:r>
            <a:r>
              <a:rPr lang="en-US" sz="2800" b="1" dirty="0" smtClean="0">
                <a:hlinkClick r:id="rId6"/>
              </a:rPr>
              <a:t>www.thecaq.org/what-expect-when-you-choose-career-auditing</a:t>
            </a:r>
            <a:endParaRPr lang="en-US" sz="2800" b="1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3484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KPMG University Connection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b="1" dirty="0">
                <a:hlinkClick r:id="rId2"/>
              </a:rPr>
              <a:t>https://www.kpmguniversityconnection.com</a:t>
            </a:r>
            <a:r>
              <a:rPr lang="en-US" sz="2800" b="1" dirty="0" smtClean="0">
                <a:hlinkClick r:id="rId2"/>
              </a:rPr>
              <a:t>/</a:t>
            </a:r>
            <a:endParaRPr lang="en-US" sz="2800" b="1" dirty="0" smtClean="0"/>
          </a:p>
          <a:p>
            <a:r>
              <a:rPr lang="en-US" sz="2800" b="1" dirty="0" smtClean="0"/>
              <a:t>Financial accounting videos</a:t>
            </a:r>
          </a:p>
          <a:p>
            <a:pPr lvl="1"/>
            <a:r>
              <a:rPr lang="en-US" sz="2400" b="1" dirty="0">
                <a:hlinkClick r:id="rId3"/>
              </a:rPr>
              <a:t>https://www.kpmguniversityconnection.com/University/view/curriculum/?</a:t>
            </a:r>
            <a:r>
              <a:rPr lang="en-US" sz="2400" b="1" dirty="0" smtClean="0">
                <a:hlinkClick r:id="rId3"/>
              </a:rPr>
              <a:t>module_id=41</a:t>
            </a:r>
            <a:endParaRPr lang="en-US" sz="2400" b="1" dirty="0" smtClean="0"/>
          </a:p>
          <a:p>
            <a:pPr lvl="1"/>
            <a:r>
              <a:rPr lang="en-US" sz="2400" b="1" dirty="0">
                <a:hlinkClick r:id="rId3"/>
              </a:rPr>
              <a:t>https://www.kpmguniversityconnection.com/University/view/curriculum/?</a:t>
            </a:r>
            <a:r>
              <a:rPr lang="en-US" sz="2400" b="1" dirty="0" smtClean="0">
                <a:hlinkClick r:id="rId3"/>
              </a:rPr>
              <a:t>module_id=41</a:t>
            </a:r>
            <a:endParaRPr lang="en-US" sz="2400" b="1" dirty="0" smtClean="0"/>
          </a:p>
          <a:p>
            <a:pPr lvl="1"/>
            <a:r>
              <a:rPr lang="en-US" sz="2400" b="1" dirty="0">
                <a:hlinkClick r:id="rId4"/>
              </a:rPr>
              <a:t>https://www.kpmguniversityconnection.com/University/view/curriculum/?</a:t>
            </a:r>
            <a:r>
              <a:rPr lang="en-US" sz="2400" b="1" dirty="0" smtClean="0">
                <a:hlinkClick r:id="rId4"/>
              </a:rPr>
              <a:t>module_id=43</a:t>
            </a:r>
            <a:endParaRPr lang="en-US" sz="2400" b="1" dirty="0" smtClean="0"/>
          </a:p>
          <a:p>
            <a:pPr lvl="1"/>
            <a:endParaRPr lang="en-US" sz="2400" b="1" dirty="0" smtClean="0"/>
          </a:p>
          <a:p>
            <a:r>
              <a:rPr lang="en-US" sz="2800" b="1" dirty="0" smtClean="0"/>
              <a:t>Ethical dilemmas</a:t>
            </a:r>
          </a:p>
          <a:p>
            <a:pPr lvl="1"/>
            <a:endParaRPr lang="en-US" sz="2400" b="1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1142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AICPA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hlinkClick r:id="rId2"/>
              </a:rPr>
              <a:t>https://</a:t>
            </a:r>
            <a:r>
              <a:rPr lang="en-US" sz="2800" b="1" dirty="0" smtClean="0">
                <a:hlinkClick r:id="rId2"/>
              </a:rPr>
              <a:t>www.startheregoplaces.com</a:t>
            </a:r>
            <a:endParaRPr lang="en-US" sz="2800" b="1" dirty="0" smtClean="0"/>
          </a:p>
          <a:p>
            <a:endParaRPr lang="en-US" sz="2800" b="1" dirty="0"/>
          </a:p>
          <a:p>
            <a:r>
              <a:rPr lang="en-US" sz="2800" b="1" dirty="0">
                <a:hlinkClick r:id="rId3"/>
              </a:rPr>
              <a:t>https://thiswaytocpa.com/</a:t>
            </a:r>
            <a:endParaRPr lang="en-US" sz="2800" b="1" dirty="0" smtClean="0"/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24651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Kentucky Society of CPAs (KYCPA)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Developed high school accounting curriculum adopted by the Kentucky Department of Education</a:t>
            </a:r>
          </a:p>
          <a:p>
            <a:r>
              <a:rPr lang="en-US" sz="2800" b="1" dirty="0" smtClean="0"/>
              <a:t>Accounting Pilot </a:t>
            </a:r>
            <a:r>
              <a:rPr lang="en-US" sz="2800" b="1" dirty="0" smtClean="0"/>
              <a:t>&amp; </a:t>
            </a:r>
            <a:r>
              <a:rPr lang="en-US" sz="2800" b="1" dirty="0" smtClean="0"/>
              <a:t>Bridge Project</a:t>
            </a:r>
          </a:p>
          <a:p>
            <a:pPr lvl="1"/>
            <a:r>
              <a:rPr lang="en-US" sz="2400" b="1" dirty="0" smtClean="0"/>
              <a:t>Originally for AP Accounting Class</a:t>
            </a:r>
          </a:p>
          <a:p>
            <a:pPr lvl="1"/>
            <a:r>
              <a:rPr lang="en-US" sz="2400" b="1" dirty="0" smtClean="0"/>
              <a:t>Now for Honors </a:t>
            </a:r>
            <a:r>
              <a:rPr lang="en-US" sz="2400" b="1" dirty="0" smtClean="0"/>
              <a:t>Class</a:t>
            </a:r>
          </a:p>
          <a:p>
            <a:pPr lvl="1"/>
            <a:r>
              <a:rPr lang="en-US" sz="2400" b="1" dirty="0">
                <a:hlinkClick r:id="rId2"/>
              </a:rPr>
              <a:t>https://www.startheregoplaces.com/teacher/accounting-pilot-bridge-project</a:t>
            </a:r>
            <a:r>
              <a:rPr lang="en-US" sz="2400" b="1" dirty="0" smtClean="0">
                <a:hlinkClick r:id="rId2"/>
              </a:rPr>
              <a:t>/</a:t>
            </a:r>
            <a:r>
              <a:rPr lang="en-US" sz="2400" b="1" dirty="0" smtClean="0"/>
              <a:t> </a:t>
            </a:r>
            <a:endParaRPr lang="en-US" sz="2400" b="1" dirty="0" smtClean="0"/>
          </a:p>
          <a:p>
            <a:r>
              <a:rPr lang="en-US" sz="2800" b="1" dirty="0" smtClean="0">
                <a:solidFill>
                  <a:srgbClr val="7030A0"/>
                </a:solidFill>
              </a:rPr>
              <a:t>Scholarships</a:t>
            </a:r>
          </a:p>
          <a:p>
            <a:r>
              <a:rPr lang="en-US" sz="2800" b="1" dirty="0" smtClean="0"/>
              <a:t>BASE Camp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91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83" y="0"/>
            <a:ext cx="103706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42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18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684" y="0"/>
            <a:ext cx="97806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43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67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93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/>
              <a:t>What events will take place as we open this business and begin to operate it? </a:t>
            </a:r>
          </a:p>
        </p:txBody>
      </p:sp>
    </p:spTree>
    <p:extLst>
      <p:ext uri="{BB962C8B-B14F-4D97-AF65-F5344CB8AC3E}">
        <p14:creationId xmlns:p14="http://schemas.microsoft.com/office/powerpoint/2010/main" val="386330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98325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can we get money?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4" y="2223436"/>
            <a:ext cx="10058400" cy="3758264"/>
          </a:xfrm>
        </p:spPr>
        <p:txBody>
          <a:bodyPr/>
          <a:lstStyle/>
          <a:p>
            <a:pPr lvl="2"/>
            <a:r>
              <a:rPr lang="en-US" sz="3200" b="1" dirty="0" smtClean="0"/>
              <a:t>Get </a:t>
            </a:r>
            <a:r>
              <a:rPr lang="en-US" sz="3200" b="1" dirty="0"/>
              <a:t>a loan from the </a:t>
            </a:r>
            <a:r>
              <a:rPr lang="en-US" sz="3200" b="1" dirty="0" smtClean="0"/>
              <a:t>bank</a:t>
            </a:r>
            <a:endParaRPr lang="en-US" b="1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5564" y="3397539"/>
            <a:ext cx="2228850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5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252" y="-45623"/>
            <a:ext cx="10058402" cy="1219200"/>
          </a:xfrm>
        </p:spPr>
        <p:txBody>
          <a:bodyPr/>
          <a:lstStyle/>
          <a:p>
            <a:r>
              <a:rPr lang="en-US" b="1" dirty="0"/>
              <a:t>What do we need to get started</a:t>
            </a:r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4" y="1270534"/>
            <a:ext cx="10058400" cy="4037397"/>
          </a:xfrm>
        </p:spPr>
        <p:txBody>
          <a:bodyPr/>
          <a:lstStyle/>
          <a:p>
            <a:pPr lvl="2"/>
            <a:r>
              <a:rPr lang="en-US" sz="2800" b="1" dirty="0" smtClean="0"/>
              <a:t>Lawn </a:t>
            </a:r>
            <a:r>
              <a:rPr lang="en-US" sz="2800" b="1" dirty="0"/>
              <a:t>mower, </a:t>
            </a:r>
            <a:r>
              <a:rPr lang="en-US" sz="2800" b="1" dirty="0" smtClean="0"/>
              <a:t>gasoline</a:t>
            </a:r>
            <a:r>
              <a:rPr lang="en-US" sz="2800" b="1" dirty="0"/>
              <a:t>, oil, </a:t>
            </a:r>
            <a:r>
              <a:rPr lang="en-US" sz="2800" b="1" dirty="0" smtClean="0"/>
              <a:t>etc.</a:t>
            </a:r>
          </a:p>
          <a:p>
            <a:pPr lvl="2"/>
            <a:endParaRPr lang="en-US" sz="2800" b="1" dirty="0"/>
          </a:p>
          <a:p>
            <a:pPr lvl="2"/>
            <a:endParaRPr lang="en-US" sz="2800" b="1" dirty="0" smtClean="0"/>
          </a:p>
          <a:p>
            <a:pPr lvl="2"/>
            <a:endParaRPr lang="en-US" sz="2800" b="1" dirty="0"/>
          </a:p>
          <a:p>
            <a:pPr lvl="2"/>
            <a:endParaRPr lang="en-US" sz="2800" b="1" dirty="0"/>
          </a:p>
          <a:p>
            <a:pPr lvl="2"/>
            <a:r>
              <a:rPr lang="en-US" sz="2800" b="1" dirty="0"/>
              <a:t>Advertising to attract </a:t>
            </a:r>
            <a:r>
              <a:rPr lang="en-US" sz="2800" b="1" dirty="0" smtClean="0"/>
              <a:t>customers</a:t>
            </a:r>
            <a:endParaRPr lang="en-US" sz="2800" b="1" dirty="0"/>
          </a:p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1182" y="1979254"/>
            <a:ext cx="2183946" cy="15890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4289" y="1979254"/>
            <a:ext cx="1558919" cy="15589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1044" y="4457751"/>
            <a:ext cx="1902005" cy="189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02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883" y="304800"/>
            <a:ext cx="11097929" cy="1219200"/>
          </a:xfrm>
        </p:spPr>
        <p:txBody>
          <a:bodyPr/>
          <a:lstStyle/>
          <a:p>
            <a:r>
              <a:rPr lang="en-US" b="1" dirty="0"/>
              <a:t>What happens in the business on a daily basis?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4" y="1944302"/>
            <a:ext cx="10058400" cy="4037397"/>
          </a:xfrm>
        </p:spPr>
        <p:txBody>
          <a:bodyPr>
            <a:normAutofit/>
          </a:bodyPr>
          <a:lstStyle/>
          <a:p>
            <a:pPr lvl="2"/>
            <a:r>
              <a:rPr lang="en-US" sz="2800" b="1" dirty="0" smtClean="0"/>
              <a:t>Mow </a:t>
            </a:r>
            <a:r>
              <a:rPr lang="en-US" sz="2800" b="1" dirty="0"/>
              <a:t>lawns and collect fees </a:t>
            </a:r>
            <a:endParaRPr lang="en-US" sz="2800" b="1" dirty="0" smtClean="0"/>
          </a:p>
          <a:p>
            <a:pPr marL="914400" lvl="2" indent="0">
              <a:buNone/>
            </a:pPr>
            <a:endParaRPr lang="en-US" sz="2800" b="1" dirty="0"/>
          </a:p>
          <a:p>
            <a:pPr lvl="2"/>
            <a:r>
              <a:rPr lang="en-US" sz="2800" b="1" dirty="0" smtClean="0"/>
              <a:t>Use </a:t>
            </a:r>
            <a:r>
              <a:rPr lang="en-US" sz="2800" b="1" dirty="0"/>
              <a:t>some of our supplies of gas, oil, </a:t>
            </a:r>
            <a:r>
              <a:rPr lang="en-US" sz="2800" b="1" dirty="0" smtClean="0"/>
              <a:t>etc.</a:t>
            </a:r>
          </a:p>
          <a:p>
            <a:pPr marL="914400" lvl="2" indent="0">
              <a:buNone/>
            </a:pPr>
            <a:endParaRPr lang="en-US" sz="2800" b="1" dirty="0"/>
          </a:p>
          <a:p>
            <a:pPr lvl="2"/>
            <a:r>
              <a:rPr lang="en-US" sz="2800" b="1" dirty="0"/>
              <a:t>May also </a:t>
            </a:r>
            <a:r>
              <a:rPr lang="en-US" sz="2800" b="1" dirty="0" smtClean="0"/>
              <a:t>have to pay for some necessary repairs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5094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017" y="779646"/>
            <a:ext cx="11174930" cy="5202054"/>
          </a:xfrm>
        </p:spPr>
        <p:txBody>
          <a:bodyPr>
            <a:normAutofit/>
          </a:bodyPr>
          <a:lstStyle/>
          <a:p>
            <a:pPr lvl="0"/>
            <a:r>
              <a:rPr lang="en-US" sz="3200" b="1" dirty="0" smtClean="0"/>
              <a:t>It has been a month now and we really like this!</a:t>
            </a:r>
          </a:p>
          <a:p>
            <a:pPr lvl="0"/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Let’s expand the business!</a:t>
            </a:r>
          </a:p>
          <a:p>
            <a:pPr lvl="0"/>
            <a:r>
              <a:rPr lang="en-US" sz="3200" b="1" dirty="0" smtClean="0"/>
              <a:t>Let’s ask the bank for MORE money. </a:t>
            </a:r>
            <a:endParaRPr lang="en-US" sz="3200" b="1" dirty="0"/>
          </a:p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What will the bank likely want to know before they will lend us more money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</a:p>
          <a:p>
            <a:pPr lvl="2"/>
            <a:r>
              <a:rPr lang="en-US" sz="2400" b="1" dirty="0"/>
              <a:t>What did you do with the cash from the first loan? </a:t>
            </a:r>
          </a:p>
          <a:p>
            <a:pPr lvl="2"/>
            <a:r>
              <a:rPr lang="en-US" sz="2400" b="1" dirty="0"/>
              <a:t>What </a:t>
            </a:r>
            <a:r>
              <a:rPr lang="en-US" sz="2400" b="1" dirty="0" smtClean="0"/>
              <a:t>do </a:t>
            </a:r>
            <a:r>
              <a:rPr lang="en-US" sz="2400" b="1" dirty="0"/>
              <a:t>you currently own and currently owe?</a:t>
            </a:r>
          </a:p>
          <a:p>
            <a:pPr lvl="2"/>
            <a:r>
              <a:rPr lang="en-US" sz="2400" b="1" dirty="0"/>
              <a:t>Is your business profitable so far?</a:t>
            </a:r>
          </a:p>
          <a:p>
            <a:pPr marL="457200" lvl="1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3151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7323204" cy="1828800"/>
          </a:xfrm>
        </p:spPr>
        <p:txBody>
          <a:bodyPr/>
          <a:lstStyle/>
          <a:p>
            <a:r>
              <a:rPr lang="en-US" b="1" dirty="0" smtClean="0"/>
              <a:t>The Accounting Equation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9283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877460" y="2364505"/>
            <a:ext cx="2918691" cy="125614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ASSETS</a:t>
            </a:r>
            <a:endParaRPr lang="en-US" sz="3200" dirty="0"/>
          </a:p>
        </p:txBody>
      </p:sp>
      <p:sp>
        <p:nvSpPr>
          <p:cNvPr id="7" name="Rounded Rectangle 6"/>
          <p:cNvSpPr/>
          <p:nvPr/>
        </p:nvSpPr>
        <p:spPr>
          <a:xfrm>
            <a:off x="4918369" y="2364505"/>
            <a:ext cx="2918691" cy="125614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LIABILITIES</a:t>
            </a:r>
            <a:endParaRPr lang="en-US" sz="3200" dirty="0"/>
          </a:p>
        </p:txBody>
      </p:sp>
      <p:sp>
        <p:nvSpPr>
          <p:cNvPr id="8" name="Rounded Rectangle 7"/>
          <p:cNvSpPr/>
          <p:nvPr/>
        </p:nvSpPr>
        <p:spPr>
          <a:xfrm>
            <a:off x="8765314" y="2364505"/>
            <a:ext cx="2918691" cy="125614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OWNERS’ </a:t>
            </a:r>
          </a:p>
          <a:p>
            <a:pPr algn="ctr"/>
            <a:r>
              <a:rPr lang="en-US" sz="3200" dirty="0" smtClean="0"/>
              <a:t>EQUITY</a:t>
            </a:r>
            <a:endParaRPr lang="en-US" sz="3200" dirty="0"/>
          </a:p>
        </p:txBody>
      </p:sp>
      <p:sp>
        <p:nvSpPr>
          <p:cNvPr id="9" name="Equal 8"/>
          <p:cNvSpPr/>
          <p:nvPr/>
        </p:nvSpPr>
        <p:spPr>
          <a:xfrm>
            <a:off x="3900060" y="2535378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Plus 9"/>
          <p:cNvSpPr/>
          <p:nvPr/>
        </p:nvSpPr>
        <p:spPr>
          <a:xfrm>
            <a:off x="7850914" y="2382978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3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4" y="250257"/>
            <a:ext cx="10058400" cy="5731443"/>
          </a:xfrm>
        </p:spPr>
        <p:txBody>
          <a:bodyPr>
            <a:normAutofit lnSpcReduction="10000"/>
          </a:bodyPr>
          <a:lstStyle/>
          <a:p>
            <a:r>
              <a:rPr lang="en-US" altLang="en-US" sz="3600" b="1" dirty="0">
                <a:solidFill>
                  <a:schemeClr val="tx1">
                    <a:lumMod val="50000"/>
                  </a:schemeClr>
                </a:solidFill>
              </a:rPr>
              <a:t>Assets </a:t>
            </a:r>
            <a:r>
              <a:rPr lang="en-US" altLang="en-US" sz="3600" b="1" dirty="0"/>
              <a:t>– resources with future benefits that are owned or controlled by a </a:t>
            </a:r>
            <a:r>
              <a:rPr lang="en-US" altLang="en-US" sz="3600" b="1" dirty="0" smtClean="0"/>
              <a:t>company</a:t>
            </a:r>
          </a:p>
          <a:p>
            <a:r>
              <a:rPr lang="en-US" altLang="en-US" sz="3600" b="1" dirty="0">
                <a:solidFill>
                  <a:schemeClr val="tx1">
                    <a:lumMod val="50000"/>
                  </a:schemeClr>
                </a:solidFill>
              </a:rPr>
              <a:t>Liabilities</a:t>
            </a:r>
            <a:r>
              <a:rPr lang="en-US" altLang="en-US" sz="3600" b="1" dirty="0"/>
              <a:t> – what a company owes its </a:t>
            </a:r>
            <a:r>
              <a:rPr lang="en-US" altLang="en-US" sz="3600" b="1" dirty="0" smtClean="0"/>
              <a:t>creditors </a:t>
            </a:r>
            <a:r>
              <a:rPr lang="en-US" altLang="en-US" sz="3600" b="1" dirty="0"/>
              <a:t>in future payments, products or services</a:t>
            </a:r>
          </a:p>
          <a:p>
            <a:r>
              <a:rPr lang="en-US" altLang="en-US" sz="3600" b="1" dirty="0" smtClean="0">
                <a:solidFill>
                  <a:schemeClr val="tx1">
                    <a:lumMod val="50000"/>
                  </a:schemeClr>
                </a:solidFill>
              </a:rPr>
              <a:t>Owners</a:t>
            </a:r>
            <a:r>
              <a:rPr lang="en-US" altLang="en-US" sz="3600" b="1" dirty="0">
                <a:solidFill>
                  <a:schemeClr val="tx1">
                    <a:lumMod val="50000"/>
                  </a:schemeClr>
                </a:solidFill>
              </a:rPr>
              <a:t>’ Equity </a:t>
            </a:r>
            <a:r>
              <a:rPr lang="en-US" altLang="en-US" sz="3600" b="1" dirty="0" smtClean="0"/>
              <a:t>(or </a:t>
            </a:r>
            <a:r>
              <a:rPr lang="en-US" altLang="en-US" sz="3600" b="1" dirty="0"/>
              <a:t>Capital) – owners’ claims on </a:t>
            </a:r>
            <a:r>
              <a:rPr lang="en-US" altLang="en-US" sz="3600" b="1" dirty="0" smtClean="0"/>
              <a:t>assets</a:t>
            </a:r>
          </a:p>
          <a:p>
            <a:pPr lvl="1"/>
            <a:r>
              <a:rPr lang="en-US" altLang="en-US" sz="3200" b="1" dirty="0" smtClean="0"/>
              <a:t>Also </a:t>
            </a:r>
            <a:r>
              <a:rPr lang="en-US" altLang="en-US" sz="3200" b="1" dirty="0"/>
              <a:t>called </a:t>
            </a:r>
            <a:r>
              <a:rPr lang="en-US" altLang="en-US" sz="3200" b="1" i="1" dirty="0">
                <a:solidFill>
                  <a:schemeClr val="accent6">
                    <a:lumMod val="50000"/>
                  </a:schemeClr>
                </a:solidFill>
              </a:rPr>
              <a:t>Net Assets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</a:rPr>
              <a:t> (Assets – Liabilities) </a:t>
            </a:r>
            <a:r>
              <a:rPr lang="en-US" altLang="en-US" sz="3200" b="1" dirty="0"/>
              <a:t>or </a:t>
            </a:r>
            <a:r>
              <a:rPr lang="en-US" altLang="en-US" sz="3200" b="1" i="1" dirty="0">
                <a:solidFill>
                  <a:schemeClr val="accent6">
                    <a:lumMod val="50000"/>
                  </a:schemeClr>
                </a:solidFill>
              </a:rPr>
              <a:t>Residual Equity</a:t>
            </a:r>
          </a:p>
          <a:p>
            <a:pPr lvl="1"/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12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4" y="413886"/>
            <a:ext cx="10058400" cy="556781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Expanding the accounting equation:</a:t>
            </a:r>
          </a:p>
          <a:p>
            <a:pPr lvl="1">
              <a:lnSpc>
                <a:spcPct val="90000"/>
              </a:lnSpc>
            </a:pPr>
            <a:r>
              <a:rPr lang="en-US" altLang="en-US" sz="3600" b="1" dirty="0"/>
              <a:t>Equity has 2 parts</a:t>
            </a:r>
          </a:p>
          <a:p>
            <a:pPr lvl="2">
              <a:lnSpc>
                <a:spcPct val="90000"/>
              </a:lnSpc>
            </a:pPr>
            <a:r>
              <a:rPr lang="en-US" altLang="en-US" sz="3200" b="1" dirty="0" smtClean="0">
                <a:solidFill>
                  <a:schemeClr val="tx1">
                    <a:lumMod val="50000"/>
                  </a:schemeClr>
                </a:solidFill>
              </a:rPr>
              <a:t>(1) Contributed </a:t>
            </a: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</a:rPr>
              <a:t>Capital</a:t>
            </a:r>
            <a:r>
              <a:rPr lang="en-US" altLang="en-US" sz="3200" b="1" dirty="0"/>
              <a:t> – the amount </a:t>
            </a:r>
            <a:r>
              <a:rPr lang="en-US" altLang="en-US" sz="3200" b="1" dirty="0" smtClean="0"/>
              <a:t>owners (stockholders) </a:t>
            </a:r>
            <a:r>
              <a:rPr lang="en-US" altLang="en-US" sz="3200" b="1" dirty="0"/>
              <a:t>have invested (Common Stock)</a:t>
            </a:r>
          </a:p>
          <a:p>
            <a:pPr lvl="2">
              <a:lnSpc>
                <a:spcPct val="90000"/>
              </a:lnSpc>
            </a:pPr>
            <a:r>
              <a:rPr lang="en-US" altLang="en-US" sz="3200" b="1" dirty="0" smtClean="0">
                <a:solidFill>
                  <a:schemeClr val="tx1">
                    <a:lumMod val="50000"/>
                  </a:schemeClr>
                </a:solidFill>
              </a:rPr>
              <a:t>(2) Retained </a:t>
            </a: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</a:rPr>
              <a:t>Earnings </a:t>
            </a:r>
            <a:r>
              <a:rPr lang="en-US" altLang="en-US" sz="3200" b="1" dirty="0"/>
              <a:t>– the amount of 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</a:rPr>
              <a:t>Net Income </a:t>
            </a:r>
            <a:r>
              <a:rPr lang="en-US" altLang="en-US" sz="3200" b="1" dirty="0"/>
              <a:t>kept in the </a:t>
            </a:r>
            <a:r>
              <a:rPr lang="en-US" altLang="en-US" sz="3200" b="1" dirty="0" smtClean="0"/>
              <a:t>company</a:t>
            </a:r>
            <a:endParaRPr lang="en-US" altLang="en-US" sz="3200" b="1" dirty="0"/>
          </a:p>
          <a:p>
            <a:pPr lvl="3">
              <a:lnSpc>
                <a:spcPct val="90000"/>
              </a:lnSpc>
            </a:pP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</a:rPr>
              <a:t>Net Income </a:t>
            </a:r>
            <a:r>
              <a:rPr lang="en-US" altLang="en-US" sz="2800" b="1" dirty="0"/>
              <a:t>= Revenues – Expenses</a:t>
            </a:r>
          </a:p>
          <a:p>
            <a:pPr lvl="3">
              <a:lnSpc>
                <a:spcPct val="90000"/>
              </a:lnSpc>
            </a:pP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</a:rPr>
              <a:t>Dividends</a:t>
            </a:r>
          </a:p>
          <a:p>
            <a:pPr lvl="4">
              <a:lnSpc>
                <a:spcPct val="90000"/>
              </a:lnSpc>
            </a:pPr>
            <a:r>
              <a:rPr lang="en-US" altLang="en-US" sz="2800" b="1" dirty="0" smtClean="0"/>
              <a:t>Distributions </a:t>
            </a:r>
            <a:r>
              <a:rPr lang="en-US" altLang="en-US" sz="2800" b="1" dirty="0"/>
              <a:t>of earnings to </a:t>
            </a:r>
            <a:r>
              <a:rPr lang="en-US" altLang="en-US" sz="2800" b="1" dirty="0" smtClean="0"/>
              <a:t>owners </a:t>
            </a:r>
          </a:p>
          <a:p>
            <a:pPr lvl="4">
              <a:lnSpc>
                <a:spcPct val="90000"/>
              </a:lnSpc>
            </a:pPr>
            <a:r>
              <a:rPr lang="en-US" altLang="en-US" sz="2800" b="1" dirty="0" smtClean="0"/>
              <a:t>They </a:t>
            </a:r>
            <a:r>
              <a:rPr lang="en-US" altLang="en-US" sz="2800" b="1" dirty="0"/>
              <a:t>decrease Retained </a:t>
            </a:r>
            <a:r>
              <a:rPr lang="en-US" altLang="en-US" sz="2800" b="1" dirty="0" smtClean="0"/>
              <a:t>Earnings</a:t>
            </a:r>
            <a:endParaRPr lang="en-US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1829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Our Game Plan	Today</a:t>
            </a:r>
            <a:endParaRPr sz="5400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Project Based Learning Activities</a:t>
            </a:r>
          </a:p>
          <a:p>
            <a:r>
              <a:rPr lang="en-US" sz="4400" b="1" dirty="0" smtClean="0"/>
              <a:t>Teaching Techniques</a:t>
            </a:r>
          </a:p>
          <a:p>
            <a:r>
              <a:rPr lang="en-US" sz="4400" b="1" dirty="0" smtClean="0"/>
              <a:t>Additional Resources</a:t>
            </a:r>
            <a:endParaRPr sz="4400" b="1" dirty="0"/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4" y="683394"/>
            <a:ext cx="10058400" cy="5298306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altLang="en-US" sz="3600" b="1" dirty="0">
                <a:solidFill>
                  <a:schemeClr val="tx1">
                    <a:lumMod val="50000"/>
                  </a:schemeClr>
                </a:solidFill>
              </a:rPr>
              <a:t>Revenues</a:t>
            </a:r>
            <a:r>
              <a:rPr lang="en-US" altLang="en-US" sz="3600" b="1" dirty="0"/>
              <a:t> – earnings from a company’s various earning-related activities</a:t>
            </a:r>
          </a:p>
          <a:p>
            <a:pPr lvl="2">
              <a:lnSpc>
                <a:spcPct val="90000"/>
              </a:lnSpc>
            </a:pPr>
            <a:r>
              <a:rPr lang="en-US" altLang="en-US" sz="3200" b="1" dirty="0" smtClean="0">
                <a:solidFill>
                  <a:schemeClr val="accent6">
                    <a:lumMod val="50000"/>
                  </a:schemeClr>
                </a:solidFill>
              </a:rPr>
              <a:t>e.g. services 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</a:rPr>
              <a:t>provided, sales of products, rent of facilities to others</a:t>
            </a:r>
          </a:p>
          <a:p>
            <a:pPr lvl="2">
              <a:lnSpc>
                <a:spcPct val="90000"/>
              </a:lnSpc>
            </a:pPr>
            <a:r>
              <a:rPr lang="en-US" altLang="en-US" sz="3200" b="1" dirty="0"/>
              <a:t>Increase retained earnings</a:t>
            </a:r>
          </a:p>
          <a:p>
            <a:pPr lvl="1">
              <a:lnSpc>
                <a:spcPct val="90000"/>
              </a:lnSpc>
            </a:pPr>
            <a:r>
              <a:rPr lang="en-US" altLang="en-US" sz="3600" b="1" dirty="0">
                <a:solidFill>
                  <a:schemeClr val="tx1">
                    <a:lumMod val="50000"/>
                  </a:schemeClr>
                </a:solidFill>
              </a:rPr>
              <a:t>Expenses</a:t>
            </a:r>
            <a:r>
              <a:rPr lang="en-US" altLang="en-US" sz="3600" b="1" dirty="0"/>
              <a:t> – the cost of assets or services used to earn revenues</a:t>
            </a:r>
          </a:p>
          <a:p>
            <a:pPr lvl="2">
              <a:lnSpc>
                <a:spcPct val="90000"/>
              </a:lnSpc>
            </a:pPr>
            <a:r>
              <a:rPr lang="en-US" altLang="en-US" sz="3200" b="1" dirty="0" smtClean="0">
                <a:solidFill>
                  <a:schemeClr val="accent6">
                    <a:lumMod val="50000"/>
                  </a:schemeClr>
                </a:solidFill>
              </a:rPr>
              <a:t>e.g. wages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</a:rPr>
              <a:t>, use of supplies, advertising, utilities, etc.</a:t>
            </a:r>
          </a:p>
          <a:p>
            <a:pPr lvl="2">
              <a:lnSpc>
                <a:spcPct val="90000"/>
              </a:lnSpc>
            </a:pPr>
            <a:r>
              <a:rPr lang="en-US" altLang="en-US" sz="3200" b="1" dirty="0"/>
              <a:t>Decrease retained earnings</a:t>
            </a:r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84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BD906-4AE9-48C7-A30E-22E8446E267D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7213" y="231006"/>
            <a:ext cx="8229600" cy="5673777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en-US" altLang="en-US" sz="2000" b="1" dirty="0"/>
              <a:t>Assets = Liabilities + Equity</a:t>
            </a:r>
          </a:p>
          <a:p>
            <a:pPr algn="ctr">
              <a:buFontTx/>
              <a:buNone/>
            </a:pPr>
            <a:r>
              <a:rPr lang="en-US" altLang="en-US" sz="2000" b="1" dirty="0" smtClean="0"/>
              <a:t>A = L + </a:t>
            </a:r>
            <a:r>
              <a:rPr lang="en-US" altLang="en-US" sz="2000" b="1" dirty="0" smtClean="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en-US" altLang="en-US" sz="2000" b="1" dirty="0" smtClean="0"/>
              <a:t> (abbreviated)</a:t>
            </a:r>
          </a:p>
          <a:p>
            <a:pPr algn="ctr">
              <a:buFontTx/>
              <a:buNone/>
            </a:pPr>
            <a:endParaRPr lang="en-US" altLang="en-US" sz="2000" b="1" dirty="0" smtClean="0"/>
          </a:p>
          <a:p>
            <a:pPr algn="ctr">
              <a:buFontTx/>
              <a:buNone/>
            </a:pPr>
            <a:r>
              <a:rPr lang="en-US" altLang="en-US" sz="2000" b="1" dirty="0" smtClean="0"/>
              <a:t>A </a:t>
            </a:r>
            <a:r>
              <a:rPr lang="en-US" altLang="en-US" sz="2000" b="1" dirty="0"/>
              <a:t>= L + </a:t>
            </a: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</a:rPr>
              <a:t>(Contributed Capital + Retained Earnings)</a:t>
            </a:r>
          </a:p>
          <a:p>
            <a:pPr algn="ctr">
              <a:buFontTx/>
              <a:buNone/>
            </a:pPr>
            <a:endParaRPr lang="en-US" altLang="en-US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buFontTx/>
              <a:buNone/>
            </a:pPr>
            <a:endParaRPr lang="en-US" altLang="en-US" sz="2000" b="1" dirty="0"/>
          </a:p>
          <a:p>
            <a:pPr algn="ctr">
              <a:buFontTx/>
              <a:buNone/>
            </a:pPr>
            <a:r>
              <a:rPr lang="en-US" altLang="en-US" sz="2000" b="1" dirty="0"/>
              <a:t>A = L + (</a:t>
            </a:r>
            <a:r>
              <a:rPr lang="en-US" altLang="en-US" sz="2000" b="1" dirty="0" smtClean="0"/>
              <a:t>Contributed Capital </a:t>
            </a:r>
            <a:r>
              <a:rPr lang="en-US" altLang="en-US" sz="2000" b="1" dirty="0"/>
              <a:t>+ </a:t>
            </a: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</a:rPr>
              <a:t>(Net Income – Dividends)</a:t>
            </a:r>
            <a:r>
              <a:rPr lang="en-US" altLang="en-US" sz="2000" b="1" dirty="0"/>
              <a:t>)</a:t>
            </a:r>
          </a:p>
          <a:p>
            <a:pPr algn="ctr">
              <a:buFontTx/>
              <a:buNone/>
            </a:pPr>
            <a:endParaRPr lang="en-US" altLang="en-US" sz="2000" b="1" dirty="0"/>
          </a:p>
          <a:p>
            <a:pPr algn="ctr">
              <a:buFontTx/>
              <a:buNone/>
            </a:pPr>
            <a:endParaRPr lang="en-US" altLang="en-US" sz="2000" b="1" dirty="0"/>
          </a:p>
          <a:p>
            <a:pPr algn="ctr">
              <a:buFontTx/>
              <a:buNone/>
            </a:pPr>
            <a:r>
              <a:rPr lang="en-US" altLang="en-US" sz="2000" b="1" dirty="0"/>
              <a:t>A = L + (</a:t>
            </a:r>
            <a:r>
              <a:rPr lang="en-US" altLang="en-US" sz="2000" b="1" dirty="0" smtClean="0"/>
              <a:t>Contributed Capital </a:t>
            </a:r>
            <a:r>
              <a:rPr lang="en-US" altLang="en-US" sz="2000" b="1" dirty="0"/>
              <a:t>+ </a:t>
            </a:r>
            <a:r>
              <a:rPr lang="en-US" altLang="en-US" sz="2000" b="1" dirty="0">
                <a:solidFill>
                  <a:schemeClr val="accent6">
                    <a:lumMod val="50000"/>
                  </a:schemeClr>
                </a:solidFill>
              </a:rPr>
              <a:t>(Revenues – Expenses) </a:t>
            </a:r>
            <a:r>
              <a:rPr lang="en-US" altLang="en-US" sz="2000" b="1" dirty="0"/>
              <a:t>– Dividends))</a:t>
            </a:r>
          </a:p>
          <a:p>
            <a:endParaRPr lang="en-US" altLang="en-US" sz="2000" b="1" dirty="0"/>
          </a:p>
          <a:p>
            <a:endParaRPr lang="en-US" altLang="en-US" b="1" dirty="0"/>
          </a:p>
        </p:txBody>
      </p:sp>
      <p:sp>
        <p:nvSpPr>
          <p:cNvPr id="27662" name="Line 14"/>
          <p:cNvSpPr>
            <a:spLocks noChangeShapeType="1"/>
          </p:cNvSpPr>
          <p:nvPr/>
        </p:nvSpPr>
        <p:spPr bwMode="auto">
          <a:xfrm flipH="1">
            <a:off x="4687499" y="1097280"/>
            <a:ext cx="1112799" cy="693018"/>
          </a:xfrm>
          <a:prstGeom prst="line">
            <a:avLst/>
          </a:prstGeom>
          <a:ln w="38100">
            <a:headEnd/>
            <a:tailEnd type="triangl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>
            <a:off x="5800299" y="1097280"/>
            <a:ext cx="1132694" cy="693018"/>
          </a:xfrm>
          <a:prstGeom prst="line">
            <a:avLst/>
          </a:prstGeom>
          <a:ln w="38100">
            <a:headEnd/>
            <a:tailEnd type="triangl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7664" name="Line 16"/>
          <p:cNvSpPr>
            <a:spLocks noChangeShapeType="1"/>
          </p:cNvSpPr>
          <p:nvPr/>
        </p:nvSpPr>
        <p:spPr bwMode="auto">
          <a:xfrm flipH="1">
            <a:off x="6923369" y="2271750"/>
            <a:ext cx="842206" cy="1037697"/>
          </a:xfrm>
          <a:prstGeom prst="line">
            <a:avLst/>
          </a:prstGeom>
          <a:ln w="38100">
            <a:headEnd/>
            <a:tailEnd type="triangl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7665" name="Line 17"/>
          <p:cNvSpPr>
            <a:spLocks noChangeShapeType="1"/>
          </p:cNvSpPr>
          <p:nvPr/>
        </p:nvSpPr>
        <p:spPr bwMode="auto">
          <a:xfrm>
            <a:off x="7765575" y="2271750"/>
            <a:ext cx="721894" cy="979930"/>
          </a:xfrm>
          <a:prstGeom prst="line">
            <a:avLst/>
          </a:prstGeom>
          <a:ln w="38100">
            <a:headEnd/>
            <a:tailEnd type="triangl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6823883" y="3831042"/>
            <a:ext cx="721211" cy="11002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7545094" y="3790899"/>
            <a:ext cx="942375" cy="11577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986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5287" y="958272"/>
            <a:ext cx="10058400" cy="5303982"/>
          </a:xfrm>
        </p:spPr>
        <p:txBody>
          <a:bodyPr/>
          <a:lstStyle/>
          <a:p>
            <a:pPr lvl="0"/>
            <a:r>
              <a:rPr lang="en-US" b="1" dirty="0" smtClean="0"/>
              <a:t>So lets go back through </a:t>
            </a:r>
            <a:r>
              <a:rPr lang="en-US" b="1" dirty="0"/>
              <a:t>the events </a:t>
            </a:r>
            <a:r>
              <a:rPr lang="en-US" b="1" dirty="0" smtClean="0"/>
              <a:t>of our lawn mowing business and </a:t>
            </a:r>
            <a:r>
              <a:rPr lang="en-US" b="1" dirty="0"/>
              <a:t>identify which elements of the accounting equation are involved.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9889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5287" y="958272"/>
            <a:ext cx="10058400" cy="5303982"/>
          </a:xfrm>
        </p:spPr>
        <p:txBody>
          <a:bodyPr/>
          <a:lstStyle/>
          <a:p>
            <a:pPr lvl="0"/>
            <a:r>
              <a:rPr lang="en-US" b="1" dirty="0" smtClean="0"/>
              <a:t>Get a loan from the bank</a:t>
            </a:r>
            <a:endParaRPr lang="en-US" b="1" dirty="0"/>
          </a:p>
          <a:p>
            <a:endParaRPr lang="en-US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090327"/>
              </p:ext>
            </p:extLst>
          </p:nvPr>
        </p:nvGraphicFramePr>
        <p:xfrm>
          <a:off x="1029903" y="2377441"/>
          <a:ext cx="9788891" cy="308008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885873">
                  <a:extLst>
                    <a:ext uri="{9D8B030D-6E8A-4147-A177-3AD203B41FA5}">
                      <a16:colId xmlns:a16="http://schemas.microsoft.com/office/drawing/2014/main" val="3802731221"/>
                    </a:ext>
                  </a:extLst>
                </a:gridCol>
                <a:gridCol w="1306662">
                  <a:extLst>
                    <a:ext uri="{9D8B030D-6E8A-4147-A177-3AD203B41FA5}">
                      <a16:colId xmlns:a16="http://schemas.microsoft.com/office/drawing/2014/main" val="3394809435"/>
                    </a:ext>
                  </a:extLst>
                </a:gridCol>
                <a:gridCol w="177174">
                  <a:extLst>
                    <a:ext uri="{9D8B030D-6E8A-4147-A177-3AD203B41FA5}">
                      <a16:colId xmlns:a16="http://schemas.microsoft.com/office/drawing/2014/main" val="919544006"/>
                    </a:ext>
                  </a:extLst>
                </a:gridCol>
                <a:gridCol w="1306662">
                  <a:extLst>
                    <a:ext uri="{9D8B030D-6E8A-4147-A177-3AD203B41FA5}">
                      <a16:colId xmlns:a16="http://schemas.microsoft.com/office/drawing/2014/main" val="1662984218"/>
                    </a:ext>
                  </a:extLst>
                </a:gridCol>
                <a:gridCol w="177174">
                  <a:extLst>
                    <a:ext uri="{9D8B030D-6E8A-4147-A177-3AD203B41FA5}">
                      <a16:colId xmlns:a16="http://schemas.microsoft.com/office/drawing/2014/main" val="3995039147"/>
                    </a:ext>
                  </a:extLst>
                </a:gridCol>
                <a:gridCol w="1350956">
                  <a:extLst>
                    <a:ext uri="{9D8B030D-6E8A-4147-A177-3AD203B41FA5}">
                      <a16:colId xmlns:a16="http://schemas.microsoft.com/office/drawing/2014/main" val="1070255945"/>
                    </a:ext>
                  </a:extLst>
                </a:gridCol>
                <a:gridCol w="243615">
                  <a:extLst>
                    <a:ext uri="{9D8B030D-6E8A-4147-A177-3AD203B41FA5}">
                      <a16:colId xmlns:a16="http://schemas.microsoft.com/office/drawing/2014/main" val="807056998"/>
                    </a:ext>
                  </a:extLst>
                </a:gridCol>
                <a:gridCol w="1306662">
                  <a:extLst>
                    <a:ext uri="{9D8B030D-6E8A-4147-A177-3AD203B41FA5}">
                      <a16:colId xmlns:a16="http://schemas.microsoft.com/office/drawing/2014/main" val="542013564"/>
                    </a:ext>
                  </a:extLst>
                </a:gridCol>
                <a:gridCol w="199321">
                  <a:extLst>
                    <a:ext uri="{9D8B030D-6E8A-4147-A177-3AD203B41FA5}">
                      <a16:colId xmlns:a16="http://schemas.microsoft.com/office/drawing/2014/main" val="2669715562"/>
                    </a:ext>
                  </a:extLst>
                </a:gridCol>
                <a:gridCol w="1306662">
                  <a:extLst>
                    <a:ext uri="{9D8B030D-6E8A-4147-A177-3AD203B41FA5}">
                      <a16:colId xmlns:a16="http://schemas.microsoft.com/office/drawing/2014/main" val="3797054397"/>
                    </a:ext>
                  </a:extLst>
                </a:gridCol>
                <a:gridCol w="221468">
                  <a:extLst>
                    <a:ext uri="{9D8B030D-6E8A-4147-A177-3AD203B41FA5}">
                      <a16:colId xmlns:a16="http://schemas.microsoft.com/office/drawing/2014/main" val="3808271743"/>
                    </a:ext>
                  </a:extLst>
                </a:gridCol>
                <a:gridCol w="1306662">
                  <a:extLst>
                    <a:ext uri="{9D8B030D-6E8A-4147-A177-3AD203B41FA5}">
                      <a16:colId xmlns:a16="http://schemas.microsoft.com/office/drawing/2014/main" val="1724669037"/>
                    </a:ext>
                  </a:extLst>
                </a:gridCol>
              </a:tblGrid>
              <a:tr h="7700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Assets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=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Liabilities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+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Contributed Capital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+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Revenue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-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Expenses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-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Dividends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08438306"/>
                  </a:ext>
                </a:extLst>
              </a:tr>
              <a:tr h="3850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X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X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79114303"/>
                  </a:ext>
                </a:extLst>
              </a:tr>
              <a:tr h="385011"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75743272"/>
                  </a:ext>
                </a:extLst>
              </a:tr>
              <a:tr h="385011"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47798184"/>
                  </a:ext>
                </a:extLst>
              </a:tr>
              <a:tr h="385011"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92666459"/>
                  </a:ext>
                </a:extLst>
              </a:tr>
              <a:tr h="385011"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62811664"/>
                  </a:ext>
                </a:extLst>
              </a:tr>
              <a:tr h="385011"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073267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035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5287" y="958272"/>
            <a:ext cx="10058400" cy="5303982"/>
          </a:xfrm>
        </p:spPr>
        <p:txBody>
          <a:bodyPr/>
          <a:lstStyle/>
          <a:p>
            <a:pPr lvl="0"/>
            <a:r>
              <a:rPr lang="en-US" b="1" dirty="0" smtClean="0"/>
              <a:t>Purchase a lawn mower, gasoline, oil, etc.</a:t>
            </a:r>
            <a:endParaRPr lang="en-US" b="1" dirty="0"/>
          </a:p>
          <a:p>
            <a:endParaRPr lang="en-US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810706"/>
              </p:ext>
            </p:extLst>
          </p:nvPr>
        </p:nvGraphicFramePr>
        <p:xfrm>
          <a:off x="1029903" y="2377441"/>
          <a:ext cx="9788891" cy="308008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885873">
                  <a:extLst>
                    <a:ext uri="{9D8B030D-6E8A-4147-A177-3AD203B41FA5}">
                      <a16:colId xmlns:a16="http://schemas.microsoft.com/office/drawing/2014/main" val="3802731221"/>
                    </a:ext>
                  </a:extLst>
                </a:gridCol>
                <a:gridCol w="1306662">
                  <a:extLst>
                    <a:ext uri="{9D8B030D-6E8A-4147-A177-3AD203B41FA5}">
                      <a16:colId xmlns:a16="http://schemas.microsoft.com/office/drawing/2014/main" val="3394809435"/>
                    </a:ext>
                  </a:extLst>
                </a:gridCol>
                <a:gridCol w="177174">
                  <a:extLst>
                    <a:ext uri="{9D8B030D-6E8A-4147-A177-3AD203B41FA5}">
                      <a16:colId xmlns:a16="http://schemas.microsoft.com/office/drawing/2014/main" val="919544006"/>
                    </a:ext>
                  </a:extLst>
                </a:gridCol>
                <a:gridCol w="1306662">
                  <a:extLst>
                    <a:ext uri="{9D8B030D-6E8A-4147-A177-3AD203B41FA5}">
                      <a16:colId xmlns:a16="http://schemas.microsoft.com/office/drawing/2014/main" val="1662984218"/>
                    </a:ext>
                  </a:extLst>
                </a:gridCol>
                <a:gridCol w="177174">
                  <a:extLst>
                    <a:ext uri="{9D8B030D-6E8A-4147-A177-3AD203B41FA5}">
                      <a16:colId xmlns:a16="http://schemas.microsoft.com/office/drawing/2014/main" val="3995039147"/>
                    </a:ext>
                  </a:extLst>
                </a:gridCol>
                <a:gridCol w="1350956">
                  <a:extLst>
                    <a:ext uri="{9D8B030D-6E8A-4147-A177-3AD203B41FA5}">
                      <a16:colId xmlns:a16="http://schemas.microsoft.com/office/drawing/2014/main" val="1070255945"/>
                    </a:ext>
                  </a:extLst>
                </a:gridCol>
                <a:gridCol w="243615">
                  <a:extLst>
                    <a:ext uri="{9D8B030D-6E8A-4147-A177-3AD203B41FA5}">
                      <a16:colId xmlns:a16="http://schemas.microsoft.com/office/drawing/2014/main" val="807056998"/>
                    </a:ext>
                  </a:extLst>
                </a:gridCol>
                <a:gridCol w="1306662">
                  <a:extLst>
                    <a:ext uri="{9D8B030D-6E8A-4147-A177-3AD203B41FA5}">
                      <a16:colId xmlns:a16="http://schemas.microsoft.com/office/drawing/2014/main" val="542013564"/>
                    </a:ext>
                  </a:extLst>
                </a:gridCol>
                <a:gridCol w="199321">
                  <a:extLst>
                    <a:ext uri="{9D8B030D-6E8A-4147-A177-3AD203B41FA5}">
                      <a16:colId xmlns:a16="http://schemas.microsoft.com/office/drawing/2014/main" val="2669715562"/>
                    </a:ext>
                  </a:extLst>
                </a:gridCol>
                <a:gridCol w="1306662">
                  <a:extLst>
                    <a:ext uri="{9D8B030D-6E8A-4147-A177-3AD203B41FA5}">
                      <a16:colId xmlns:a16="http://schemas.microsoft.com/office/drawing/2014/main" val="3797054397"/>
                    </a:ext>
                  </a:extLst>
                </a:gridCol>
                <a:gridCol w="221468">
                  <a:extLst>
                    <a:ext uri="{9D8B030D-6E8A-4147-A177-3AD203B41FA5}">
                      <a16:colId xmlns:a16="http://schemas.microsoft.com/office/drawing/2014/main" val="3808271743"/>
                    </a:ext>
                  </a:extLst>
                </a:gridCol>
                <a:gridCol w="1306662">
                  <a:extLst>
                    <a:ext uri="{9D8B030D-6E8A-4147-A177-3AD203B41FA5}">
                      <a16:colId xmlns:a16="http://schemas.microsoft.com/office/drawing/2014/main" val="1724669037"/>
                    </a:ext>
                  </a:extLst>
                </a:gridCol>
              </a:tblGrid>
              <a:tr h="7700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Assets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=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Liabilities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+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Contributed Capital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+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Revenue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-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Expenses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-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Dividends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08438306"/>
                  </a:ext>
                </a:extLst>
              </a:tr>
              <a:tr h="3850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X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X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79114303"/>
                  </a:ext>
                </a:extLst>
              </a:tr>
              <a:tr h="3850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X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75743272"/>
                  </a:ext>
                </a:extLst>
              </a:tr>
              <a:tr h="385011"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47798184"/>
                  </a:ext>
                </a:extLst>
              </a:tr>
              <a:tr h="385011"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92666459"/>
                  </a:ext>
                </a:extLst>
              </a:tr>
              <a:tr h="385011"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62811664"/>
                  </a:ext>
                </a:extLst>
              </a:tr>
              <a:tr h="385011"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073267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56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5287" y="958272"/>
            <a:ext cx="10058400" cy="5303982"/>
          </a:xfrm>
        </p:spPr>
        <p:txBody>
          <a:bodyPr/>
          <a:lstStyle/>
          <a:p>
            <a:r>
              <a:rPr lang="en-US" b="1" dirty="0" smtClean="0"/>
              <a:t>Pay for advertising to attract customers</a:t>
            </a:r>
            <a:endParaRPr lang="en-US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11637"/>
              </p:ext>
            </p:extLst>
          </p:nvPr>
        </p:nvGraphicFramePr>
        <p:xfrm>
          <a:off x="1029903" y="2377441"/>
          <a:ext cx="9788891" cy="308008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885873">
                  <a:extLst>
                    <a:ext uri="{9D8B030D-6E8A-4147-A177-3AD203B41FA5}">
                      <a16:colId xmlns:a16="http://schemas.microsoft.com/office/drawing/2014/main" val="3802731221"/>
                    </a:ext>
                  </a:extLst>
                </a:gridCol>
                <a:gridCol w="1306662">
                  <a:extLst>
                    <a:ext uri="{9D8B030D-6E8A-4147-A177-3AD203B41FA5}">
                      <a16:colId xmlns:a16="http://schemas.microsoft.com/office/drawing/2014/main" val="3394809435"/>
                    </a:ext>
                  </a:extLst>
                </a:gridCol>
                <a:gridCol w="177174">
                  <a:extLst>
                    <a:ext uri="{9D8B030D-6E8A-4147-A177-3AD203B41FA5}">
                      <a16:colId xmlns:a16="http://schemas.microsoft.com/office/drawing/2014/main" val="919544006"/>
                    </a:ext>
                  </a:extLst>
                </a:gridCol>
                <a:gridCol w="1306662">
                  <a:extLst>
                    <a:ext uri="{9D8B030D-6E8A-4147-A177-3AD203B41FA5}">
                      <a16:colId xmlns:a16="http://schemas.microsoft.com/office/drawing/2014/main" val="1662984218"/>
                    </a:ext>
                  </a:extLst>
                </a:gridCol>
                <a:gridCol w="177174">
                  <a:extLst>
                    <a:ext uri="{9D8B030D-6E8A-4147-A177-3AD203B41FA5}">
                      <a16:colId xmlns:a16="http://schemas.microsoft.com/office/drawing/2014/main" val="3995039147"/>
                    </a:ext>
                  </a:extLst>
                </a:gridCol>
                <a:gridCol w="1350956">
                  <a:extLst>
                    <a:ext uri="{9D8B030D-6E8A-4147-A177-3AD203B41FA5}">
                      <a16:colId xmlns:a16="http://schemas.microsoft.com/office/drawing/2014/main" val="1070255945"/>
                    </a:ext>
                  </a:extLst>
                </a:gridCol>
                <a:gridCol w="243615">
                  <a:extLst>
                    <a:ext uri="{9D8B030D-6E8A-4147-A177-3AD203B41FA5}">
                      <a16:colId xmlns:a16="http://schemas.microsoft.com/office/drawing/2014/main" val="807056998"/>
                    </a:ext>
                  </a:extLst>
                </a:gridCol>
                <a:gridCol w="1306662">
                  <a:extLst>
                    <a:ext uri="{9D8B030D-6E8A-4147-A177-3AD203B41FA5}">
                      <a16:colId xmlns:a16="http://schemas.microsoft.com/office/drawing/2014/main" val="542013564"/>
                    </a:ext>
                  </a:extLst>
                </a:gridCol>
                <a:gridCol w="199321">
                  <a:extLst>
                    <a:ext uri="{9D8B030D-6E8A-4147-A177-3AD203B41FA5}">
                      <a16:colId xmlns:a16="http://schemas.microsoft.com/office/drawing/2014/main" val="2669715562"/>
                    </a:ext>
                  </a:extLst>
                </a:gridCol>
                <a:gridCol w="1306662">
                  <a:extLst>
                    <a:ext uri="{9D8B030D-6E8A-4147-A177-3AD203B41FA5}">
                      <a16:colId xmlns:a16="http://schemas.microsoft.com/office/drawing/2014/main" val="3797054397"/>
                    </a:ext>
                  </a:extLst>
                </a:gridCol>
                <a:gridCol w="221468">
                  <a:extLst>
                    <a:ext uri="{9D8B030D-6E8A-4147-A177-3AD203B41FA5}">
                      <a16:colId xmlns:a16="http://schemas.microsoft.com/office/drawing/2014/main" val="3808271743"/>
                    </a:ext>
                  </a:extLst>
                </a:gridCol>
                <a:gridCol w="1306662">
                  <a:extLst>
                    <a:ext uri="{9D8B030D-6E8A-4147-A177-3AD203B41FA5}">
                      <a16:colId xmlns:a16="http://schemas.microsoft.com/office/drawing/2014/main" val="1724669037"/>
                    </a:ext>
                  </a:extLst>
                </a:gridCol>
              </a:tblGrid>
              <a:tr h="7700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Assets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=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Liabilities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+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Contributed Capital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+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Revenue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-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Expenses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-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Dividends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08438306"/>
                  </a:ext>
                </a:extLst>
              </a:tr>
              <a:tr h="3850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X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X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79114303"/>
                  </a:ext>
                </a:extLst>
              </a:tr>
              <a:tr h="3850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X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75743272"/>
                  </a:ext>
                </a:extLst>
              </a:tr>
              <a:tr h="3850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X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X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47798184"/>
                  </a:ext>
                </a:extLst>
              </a:tr>
              <a:tr h="385011"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92666459"/>
                  </a:ext>
                </a:extLst>
              </a:tr>
              <a:tr h="385011"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62811664"/>
                  </a:ext>
                </a:extLst>
              </a:tr>
              <a:tr h="385011"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073267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995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5287" y="958272"/>
            <a:ext cx="10058400" cy="5303982"/>
          </a:xfrm>
        </p:spPr>
        <p:txBody>
          <a:bodyPr/>
          <a:lstStyle/>
          <a:p>
            <a:pPr lvl="0"/>
            <a:r>
              <a:rPr lang="en-US" b="1" dirty="0" smtClean="0"/>
              <a:t>Mow lawns and collect fees</a:t>
            </a:r>
            <a:endParaRPr lang="en-US" b="1" dirty="0"/>
          </a:p>
          <a:p>
            <a:endParaRPr lang="en-US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224672"/>
              </p:ext>
            </p:extLst>
          </p:nvPr>
        </p:nvGraphicFramePr>
        <p:xfrm>
          <a:off x="1029903" y="2377441"/>
          <a:ext cx="9788891" cy="308008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885873">
                  <a:extLst>
                    <a:ext uri="{9D8B030D-6E8A-4147-A177-3AD203B41FA5}">
                      <a16:colId xmlns:a16="http://schemas.microsoft.com/office/drawing/2014/main" val="3802731221"/>
                    </a:ext>
                  </a:extLst>
                </a:gridCol>
                <a:gridCol w="1306662">
                  <a:extLst>
                    <a:ext uri="{9D8B030D-6E8A-4147-A177-3AD203B41FA5}">
                      <a16:colId xmlns:a16="http://schemas.microsoft.com/office/drawing/2014/main" val="3394809435"/>
                    </a:ext>
                  </a:extLst>
                </a:gridCol>
                <a:gridCol w="177174">
                  <a:extLst>
                    <a:ext uri="{9D8B030D-6E8A-4147-A177-3AD203B41FA5}">
                      <a16:colId xmlns:a16="http://schemas.microsoft.com/office/drawing/2014/main" val="919544006"/>
                    </a:ext>
                  </a:extLst>
                </a:gridCol>
                <a:gridCol w="1306662">
                  <a:extLst>
                    <a:ext uri="{9D8B030D-6E8A-4147-A177-3AD203B41FA5}">
                      <a16:colId xmlns:a16="http://schemas.microsoft.com/office/drawing/2014/main" val="1662984218"/>
                    </a:ext>
                  </a:extLst>
                </a:gridCol>
                <a:gridCol w="177174">
                  <a:extLst>
                    <a:ext uri="{9D8B030D-6E8A-4147-A177-3AD203B41FA5}">
                      <a16:colId xmlns:a16="http://schemas.microsoft.com/office/drawing/2014/main" val="3995039147"/>
                    </a:ext>
                  </a:extLst>
                </a:gridCol>
                <a:gridCol w="1350956">
                  <a:extLst>
                    <a:ext uri="{9D8B030D-6E8A-4147-A177-3AD203B41FA5}">
                      <a16:colId xmlns:a16="http://schemas.microsoft.com/office/drawing/2014/main" val="1070255945"/>
                    </a:ext>
                  </a:extLst>
                </a:gridCol>
                <a:gridCol w="243615">
                  <a:extLst>
                    <a:ext uri="{9D8B030D-6E8A-4147-A177-3AD203B41FA5}">
                      <a16:colId xmlns:a16="http://schemas.microsoft.com/office/drawing/2014/main" val="807056998"/>
                    </a:ext>
                  </a:extLst>
                </a:gridCol>
                <a:gridCol w="1306662">
                  <a:extLst>
                    <a:ext uri="{9D8B030D-6E8A-4147-A177-3AD203B41FA5}">
                      <a16:colId xmlns:a16="http://schemas.microsoft.com/office/drawing/2014/main" val="542013564"/>
                    </a:ext>
                  </a:extLst>
                </a:gridCol>
                <a:gridCol w="199321">
                  <a:extLst>
                    <a:ext uri="{9D8B030D-6E8A-4147-A177-3AD203B41FA5}">
                      <a16:colId xmlns:a16="http://schemas.microsoft.com/office/drawing/2014/main" val="2669715562"/>
                    </a:ext>
                  </a:extLst>
                </a:gridCol>
                <a:gridCol w="1306662">
                  <a:extLst>
                    <a:ext uri="{9D8B030D-6E8A-4147-A177-3AD203B41FA5}">
                      <a16:colId xmlns:a16="http://schemas.microsoft.com/office/drawing/2014/main" val="3797054397"/>
                    </a:ext>
                  </a:extLst>
                </a:gridCol>
                <a:gridCol w="221468">
                  <a:extLst>
                    <a:ext uri="{9D8B030D-6E8A-4147-A177-3AD203B41FA5}">
                      <a16:colId xmlns:a16="http://schemas.microsoft.com/office/drawing/2014/main" val="3808271743"/>
                    </a:ext>
                  </a:extLst>
                </a:gridCol>
                <a:gridCol w="1306662">
                  <a:extLst>
                    <a:ext uri="{9D8B030D-6E8A-4147-A177-3AD203B41FA5}">
                      <a16:colId xmlns:a16="http://schemas.microsoft.com/office/drawing/2014/main" val="1724669037"/>
                    </a:ext>
                  </a:extLst>
                </a:gridCol>
              </a:tblGrid>
              <a:tr h="7700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Assets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=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Liabilities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+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Contributed Capital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+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Revenue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-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Expenses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-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Dividends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08438306"/>
                  </a:ext>
                </a:extLst>
              </a:tr>
              <a:tr h="3850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X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X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79114303"/>
                  </a:ext>
                </a:extLst>
              </a:tr>
              <a:tr h="3850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X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75743272"/>
                  </a:ext>
                </a:extLst>
              </a:tr>
              <a:tr h="3850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X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X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47798184"/>
                  </a:ext>
                </a:extLst>
              </a:tr>
              <a:tr h="3850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X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X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92666459"/>
                  </a:ext>
                </a:extLst>
              </a:tr>
              <a:tr h="385011"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62811664"/>
                  </a:ext>
                </a:extLst>
              </a:tr>
              <a:tr h="385011"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073267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541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5287" y="958272"/>
            <a:ext cx="10058400" cy="5303982"/>
          </a:xfrm>
        </p:spPr>
        <p:txBody>
          <a:bodyPr/>
          <a:lstStyle/>
          <a:p>
            <a:pPr lvl="0"/>
            <a:r>
              <a:rPr lang="en-US" b="1" dirty="0" smtClean="0"/>
              <a:t>Use some of our supplies of gas, oil, etc.</a:t>
            </a:r>
            <a:endParaRPr lang="en-US" b="1" dirty="0"/>
          </a:p>
          <a:p>
            <a:endParaRPr lang="en-US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432049"/>
              </p:ext>
            </p:extLst>
          </p:nvPr>
        </p:nvGraphicFramePr>
        <p:xfrm>
          <a:off x="1029903" y="2377441"/>
          <a:ext cx="9788891" cy="308008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885873">
                  <a:extLst>
                    <a:ext uri="{9D8B030D-6E8A-4147-A177-3AD203B41FA5}">
                      <a16:colId xmlns:a16="http://schemas.microsoft.com/office/drawing/2014/main" val="3802731221"/>
                    </a:ext>
                  </a:extLst>
                </a:gridCol>
                <a:gridCol w="1306662">
                  <a:extLst>
                    <a:ext uri="{9D8B030D-6E8A-4147-A177-3AD203B41FA5}">
                      <a16:colId xmlns:a16="http://schemas.microsoft.com/office/drawing/2014/main" val="3394809435"/>
                    </a:ext>
                  </a:extLst>
                </a:gridCol>
                <a:gridCol w="177174">
                  <a:extLst>
                    <a:ext uri="{9D8B030D-6E8A-4147-A177-3AD203B41FA5}">
                      <a16:colId xmlns:a16="http://schemas.microsoft.com/office/drawing/2014/main" val="919544006"/>
                    </a:ext>
                  </a:extLst>
                </a:gridCol>
                <a:gridCol w="1306662">
                  <a:extLst>
                    <a:ext uri="{9D8B030D-6E8A-4147-A177-3AD203B41FA5}">
                      <a16:colId xmlns:a16="http://schemas.microsoft.com/office/drawing/2014/main" val="1662984218"/>
                    </a:ext>
                  </a:extLst>
                </a:gridCol>
                <a:gridCol w="177174">
                  <a:extLst>
                    <a:ext uri="{9D8B030D-6E8A-4147-A177-3AD203B41FA5}">
                      <a16:colId xmlns:a16="http://schemas.microsoft.com/office/drawing/2014/main" val="3995039147"/>
                    </a:ext>
                  </a:extLst>
                </a:gridCol>
                <a:gridCol w="1350956">
                  <a:extLst>
                    <a:ext uri="{9D8B030D-6E8A-4147-A177-3AD203B41FA5}">
                      <a16:colId xmlns:a16="http://schemas.microsoft.com/office/drawing/2014/main" val="1070255945"/>
                    </a:ext>
                  </a:extLst>
                </a:gridCol>
                <a:gridCol w="243615">
                  <a:extLst>
                    <a:ext uri="{9D8B030D-6E8A-4147-A177-3AD203B41FA5}">
                      <a16:colId xmlns:a16="http://schemas.microsoft.com/office/drawing/2014/main" val="807056998"/>
                    </a:ext>
                  </a:extLst>
                </a:gridCol>
                <a:gridCol w="1306662">
                  <a:extLst>
                    <a:ext uri="{9D8B030D-6E8A-4147-A177-3AD203B41FA5}">
                      <a16:colId xmlns:a16="http://schemas.microsoft.com/office/drawing/2014/main" val="542013564"/>
                    </a:ext>
                  </a:extLst>
                </a:gridCol>
                <a:gridCol w="199321">
                  <a:extLst>
                    <a:ext uri="{9D8B030D-6E8A-4147-A177-3AD203B41FA5}">
                      <a16:colId xmlns:a16="http://schemas.microsoft.com/office/drawing/2014/main" val="2669715562"/>
                    </a:ext>
                  </a:extLst>
                </a:gridCol>
                <a:gridCol w="1306662">
                  <a:extLst>
                    <a:ext uri="{9D8B030D-6E8A-4147-A177-3AD203B41FA5}">
                      <a16:colId xmlns:a16="http://schemas.microsoft.com/office/drawing/2014/main" val="3797054397"/>
                    </a:ext>
                  </a:extLst>
                </a:gridCol>
                <a:gridCol w="221468">
                  <a:extLst>
                    <a:ext uri="{9D8B030D-6E8A-4147-A177-3AD203B41FA5}">
                      <a16:colId xmlns:a16="http://schemas.microsoft.com/office/drawing/2014/main" val="3808271743"/>
                    </a:ext>
                  </a:extLst>
                </a:gridCol>
                <a:gridCol w="1306662">
                  <a:extLst>
                    <a:ext uri="{9D8B030D-6E8A-4147-A177-3AD203B41FA5}">
                      <a16:colId xmlns:a16="http://schemas.microsoft.com/office/drawing/2014/main" val="1724669037"/>
                    </a:ext>
                  </a:extLst>
                </a:gridCol>
              </a:tblGrid>
              <a:tr h="7700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Assets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=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Liabilities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+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Contributed Capital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+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Revenue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-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Expenses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-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Dividends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08438306"/>
                  </a:ext>
                </a:extLst>
              </a:tr>
              <a:tr h="3850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X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X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79114303"/>
                  </a:ext>
                </a:extLst>
              </a:tr>
              <a:tr h="3850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X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75743272"/>
                  </a:ext>
                </a:extLst>
              </a:tr>
              <a:tr h="3850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X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X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47798184"/>
                  </a:ext>
                </a:extLst>
              </a:tr>
              <a:tr h="3850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X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X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92666459"/>
                  </a:ext>
                </a:extLst>
              </a:tr>
              <a:tr h="3850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X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X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62811664"/>
                  </a:ext>
                </a:extLst>
              </a:tr>
              <a:tr h="385011"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073267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503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5287" y="958272"/>
            <a:ext cx="10058400" cy="5303982"/>
          </a:xfrm>
        </p:spPr>
        <p:txBody>
          <a:bodyPr/>
          <a:lstStyle/>
          <a:p>
            <a:pPr lvl="0"/>
            <a:r>
              <a:rPr lang="en-US" b="1" dirty="0" smtClean="0"/>
              <a:t>May also have to pay for some necessary repairs</a:t>
            </a:r>
            <a:endParaRPr lang="en-US" b="1" dirty="0"/>
          </a:p>
          <a:p>
            <a:endParaRPr lang="en-US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929092"/>
              </p:ext>
            </p:extLst>
          </p:nvPr>
        </p:nvGraphicFramePr>
        <p:xfrm>
          <a:off x="1029903" y="2377441"/>
          <a:ext cx="9788891" cy="308008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885873">
                  <a:extLst>
                    <a:ext uri="{9D8B030D-6E8A-4147-A177-3AD203B41FA5}">
                      <a16:colId xmlns:a16="http://schemas.microsoft.com/office/drawing/2014/main" val="3802731221"/>
                    </a:ext>
                  </a:extLst>
                </a:gridCol>
                <a:gridCol w="1306662">
                  <a:extLst>
                    <a:ext uri="{9D8B030D-6E8A-4147-A177-3AD203B41FA5}">
                      <a16:colId xmlns:a16="http://schemas.microsoft.com/office/drawing/2014/main" val="3394809435"/>
                    </a:ext>
                  </a:extLst>
                </a:gridCol>
                <a:gridCol w="177174">
                  <a:extLst>
                    <a:ext uri="{9D8B030D-6E8A-4147-A177-3AD203B41FA5}">
                      <a16:colId xmlns:a16="http://schemas.microsoft.com/office/drawing/2014/main" val="919544006"/>
                    </a:ext>
                  </a:extLst>
                </a:gridCol>
                <a:gridCol w="1306662">
                  <a:extLst>
                    <a:ext uri="{9D8B030D-6E8A-4147-A177-3AD203B41FA5}">
                      <a16:colId xmlns:a16="http://schemas.microsoft.com/office/drawing/2014/main" val="1662984218"/>
                    </a:ext>
                  </a:extLst>
                </a:gridCol>
                <a:gridCol w="177174">
                  <a:extLst>
                    <a:ext uri="{9D8B030D-6E8A-4147-A177-3AD203B41FA5}">
                      <a16:colId xmlns:a16="http://schemas.microsoft.com/office/drawing/2014/main" val="3995039147"/>
                    </a:ext>
                  </a:extLst>
                </a:gridCol>
                <a:gridCol w="1350956">
                  <a:extLst>
                    <a:ext uri="{9D8B030D-6E8A-4147-A177-3AD203B41FA5}">
                      <a16:colId xmlns:a16="http://schemas.microsoft.com/office/drawing/2014/main" val="1070255945"/>
                    </a:ext>
                  </a:extLst>
                </a:gridCol>
                <a:gridCol w="243615">
                  <a:extLst>
                    <a:ext uri="{9D8B030D-6E8A-4147-A177-3AD203B41FA5}">
                      <a16:colId xmlns:a16="http://schemas.microsoft.com/office/drawing/2014/main" val="807056998"/>
                    </a:ext>
                  </a:extLst>
                </a:gridCol>
                <a:gridCol w="1306662">
                  <a:extLst>
                    <a:ext uri="{9D8B030D-6E8A-4147-A177-3AD203B41FA5}">
                      <a16:colId xmlns:a16="http://schemas.microsoft.com/office/drawing/2014/main" val="542013564"/>
                    </a:ext>
                  </a:extLst>
                </a:gridCol>
                <a:gridCol w="199321">
                  <a:extLst>
                    <a:ext uri="{9D8B030D-6E8A-4147-A177-3AD203B41FA5}">
                      <a16:colId xmlns:a16="http://schemas.microsoft.com/office/drawing/2014/main" val="2669715562"/>
                    </a:ext>
                  </a:extLst>
                </a:gridCol>
                <a:gridCol w="1306662">
                  <a:extLst>
                    <a:ext uri="{9D8B030D-6E8A-4147-A177-3AD203B41FA5}">
                      <a16:colId xmlns:a16="http://schemas.microsoft.com/office/drawing/2014/main" val="3797054397"/>
                    </a:ext>
                  </a:extLst>
                </a:gridCol>
                <a:gridCol w="221468">
                  <a:extLst>
                    <a:ext uri="{9D8B030D-6E8A-4147-A177-3AD203B41FA5}">
                      <a16:colId xmlns:a16="http://schemas.microsoft.com/office/drawing/2014/main" val="3808271743"/>
                    </a:ext>
                  </a:extLst>
                </a:gridCol>
                <a:gridCol w="1306662">
                  <a:extLst>
                    <a:ext uri="{9D8B030D-6E8A-4147-A177-3AD203B41FA5}">
                      <a16:colId xmlns:a16="http://schemas.microsoft.com/office/drawing/2014/main" val="1724669037"/>
                    </a:ext>
                  </a:extLst>
                </a:gridCol>
              </a:tblGrid>
              <a:tr h="7700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Assets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=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Liabilities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+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Contributed Capital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+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Revenue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-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Expenses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-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Dividends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08438306"/>
                  </a:ext>
                </a:extLst>
              </a:tr>
              <a:tr h="3850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X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X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79114303"/>
                  </a:ext>
                </a:extLst>
              </a:tr>
              <a:tr h="3850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X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75743272"/>
                  </a:ext>
                </a:extLst>
              </a:tr>
              <a:tr h="3850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X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X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47798184"/>
                  </a:ext>
                </a:extLst>
              </a:tr>
              <a:tr h="3850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X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X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92666459"/>
                  </a:ext>
                </a:extLst>
              </a:tr>
              <a:tr h="3850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X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X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62811664"/>
                  </a:ext>
                </a:extLst>
              </a:tr>
              <a:tr h="3850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X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X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073267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0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4" y="356135"/>
            <a:ext cx="10927864" cy="5625565"/>
          </a:xfrm>
        </p:spPr>
        <p:txBody>
          <a:bodyPr>
            <a:noAutofit/>
          </a:bodyPr>
          <a:lstStyle/>
          <a:p>
            <a:pPr lvl="0"/>
            <a:r>
              <a:rPr lang="en-US" sz="2800" b="1" dirty="0"/>
              <a:t>Assume the following:</a:t>
            </a:r>
          </a:p>
          <a:p>
            <a:pPr lvl="1"/>
            <a:r>
              <a:rPr lang="en-US" sz="2400" b="1" dirty="0"/>
              <a:t>We initially borrowed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$1,000 </a:t>
            </a:r>
            <a:r>
              <a:rPr lang="en-US" sz="2400" b="1" dirty="0"/>
              <a:t>from the bank</a:t>
            </a:r>
          </a:p>
          <a:p>
            <a:pPr lvl="1"/>
            <a:r>
              <a:rPr lang="en-US" sz="2400" b="1" dirty="0"/>
              <a:t>The lawn mower cost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$500</a:t>
            </a:r>
          </a:p>
          <a:p>
            <a:pPr lvl="1"/>
            <a:r>
              <a:rPr lang="en-US" sz="2400" b="1" dirty="0"/>
              <a:t>Our supplies cost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$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300</a:t>
            </a:r>
          </a:p>
          <a:p>
            <a:pPr lvl="1"/>
            <a:r>
              <a:rPr lang="en-US" sz="2400" b="1" dirty="0" smtClean="0"/>
              <a:t>We spent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$100 </a:t>
            </a:r>
            <a:r>
              <a:rPr lang="en-US" sz="2400" b="1" dirty="0" smtClean="0"/>
              <a:t>on advertising</a:t>
            </a:r>
            <a:endParaRPr lang="en-US" sz="2400" b="1" dirty="0"/>
          </a:p>
          <a:p>
            <a:pPr lvl="1"/>
            <a:r>
              <a:rPr lang="en-US" sz="2400" b="1" dirty="0"/>
              <a:t>We mowed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15 </a:t>
            </a:r>
            <a:r>
              <a:rPr lang="en-US" sz="2400" b="1" dirty="0"/>
              <a:t>lawns for a fee of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$25 </a:t>
            </a:r>
            <a:r>
              <a:rPr lang="en-US" sz="2400" b="1" dirty="0"/>
              <a:t>per lawn</a:t>
            </a:r>
          </a:p>
          <a:p>
            <a:pPr lvl="1"/>
            <a:r>
              <a:rPr lang="en-US" sz="2400" b="1" dirty="0"/>
              <a:t>We used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½ </a:t>
            </a:r>
            <a:r>
              <a:rPr lang="en-US" sz="2400" b="1" dirty="0"/>
              <a:t>of our supplies during </a:t>
            </a:r>
            <a:r>
              <a:rPr lang="en-US" sz="2400" b="1" dirty="0" smtClean="0"/>
              <a:t>April</a:t>
            </a:r>
            <a:endParaRPr lang="en-US" sz="2400" b="1" dirty="0"/>
          </a:p>
          <a:p>
            <a:pPr lvl="1"/>
            <a:r>
              <a:rPr lang="en-US" sz="2400" b="1" dirty="0"/>
              <a:t>We had to repair the lawn mower once and that cost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$75</a:t>
            </a:r>
          </a:p>
          <a:p>
            <a:r>
              <a:rPr lang="en-US" sz="2800" b="1" dirty="0" smtClean="0"/>
              <a:t>Record </a:t>
            </a:r>
            <a:r>
              <a:rPr lang="en-US" sz="2800" b="1" dirty="0"/>
              <a:t>the events in </a:t>
            </a:r>
            <a:r>
              <a:rPr lang="en-US" sz="2800" b="1" dirty="0" smtClean="0"/>
              <a:t>a </a:t>
            </a:r>
            <a:r>
              <a:rPr lang="en-US" sz="2800" b="1" dirty="0"/>
              <a:t>table </a:t>
            </a:r>
            <a:r>
              <a:rPr lang="en-US" sz="2800" b="1" dirty="0" smtClean="0"/>
              <a:t>like before. </a:t>
            </a:r>
            <a:r>
              <a:rPr lang="en-US" sz="2800" b="1" dirty="0"/>
              <a:t>Total up each column and make sure the accounting equation is in balance.</a:t>
            </a:r>
          </a:p>
        </p:txBody>
      </p:sp>
    </p:spTree>
    <p:extLst>
      <p:ext uri="{BB962C8B-B14F-4D97-AF65-F5344CB8AC3E}">
        <p14:creationId xmlns:p14="http://schemas.microsoft.com/office/powerpoint/2010/main" val="242491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/>
              <a:t>PROJECT BASED LEARNING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06032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8205922"/>
              </p:ext>
            </p:extLst>
          </p:nvPr>
        </p:nvGraphicFramePr>
        <p:xfrm>
          <a:off x="890756" y="762920"/>
          <a:ext cx="10216797" cy="5051385"/>
        </p:xfrm>
        <a:graphic>
          <a:graphicData uri="http://schemas.openxmlformats.org/drawingml/2006/table">
            <a:tbl>
              <a:tblPr firstRow="1" firstCol="1" lastRow="1" bandRow="1">
                <a:tableStyleId>{93296810-A885-4BE3-A3E7-6D5BEEA58F35}</a:tableStyleId>
              </a:tblPr>
              <a:tblGrid>
                <a:gridCol w="1105769">
                  <a:extLst>
                    <a:ext uri="{9D8B030D-6E8A-4147-A177-3AD203B41FA5}">
                      <a16:colId xmlns:a16="http://schemas.microsoft.com/office/drawing/2014/main" val="2747826042"/>
                    </a:ext>
                  </a:extLst>
                </a:gridCol>
                <a:gridCol w="1184602">
                  <a:extLst>
                    <a:ext uri="{9D8B030D-6E8A-4147-A177-3AD203B41FA5}">
                      <a16:colId xmlns:a16="http://schemas.microsoft.com/office/drawing/2014/main" val="1958244443"/>
                    </a:ext>
                  </a:extLst>
                </a:gridCol>
                <a:gridCol w="341611">
                  <a:extLst>
                    <a:ext uri="{9D8B030D-6E8A-4147-A177-3AD203B41FA5}">
                      <a16:colId xmlns:a16="http://schemas.microsoft.com/office/drawing/2014/main" val="2540568969"/>
                    </a:ext>
                  </a:extLst>
                </a:gridCol>
                <a:gridCol w="1185653">
                  <a:extLst>
                    <a:ext uri="{9D8B030D-6E8A-4147-A177-3AD203B41FA5}">
                      <a16:colId xmlns:a16="http://schemas.microsoft.com/office/drawing/2014/main" val="2392872283"/>
                    </a:ext>
                  </a:extLst>
                </a:gridCol>
                <a:gridCol w="341611">
                  <a:extLst>
                    <a:ext uri="{9D8B030D-6E8A-4147-A177-3AD203B41FA5}">
                      <a16:colId xmlns:a16="http://schemas.microsoft.com/office/drawing/2014/main" val="1873956300"/>
                    </a:ext>
                  </a:extLst>
                </a:gridCol>
                <a:gridCol w="1374853">
                  <a:extLst>
                    <a:ext uri="{9D8B030D-6E8A-4147-A177-3AD203B41FA5}">
                      <a16:colId xmlns:a16="http://schemas.microsoft.com/office/drawing/2014/main" val="4043697064"/>
                    </a:ext>
                  </a:extLst>
                </a:gridCol>
                <a:gridCol w="341611">
                  <a:extLst>
                    <a:ext uri="{9D8B030D-6E8A-4147-A177-3AD203B41FA5}">
                      <a16:colId xmlns:a16="http://schemas.microsoft.com/office/drawing/2014/main" val="1476427258"/>
                    </a:ext>
                  </a:extLst>
                </a:gridCol>
                <a:gridCol w="1185653">
                  <a:extLst>
                    <a:ext uri="{9D8B030D-6E8A-4147-A177-3AD203B41FA5}">
                      <a16:colId xmlns:a16="http://schemas.microsoft.com/office/drawing/2014/main" val="196911659"/>
                    </a:ext>
                  </a:extLst>
                </a:gridCol>
                <a:gridCol w="297464">
                  <a:extLst>
                    <a:ext uri="{9D8B030D-6E8A-4147-A177-3AD203B41FA5}">
                      <a16:colId xmlns:a16="http://schemas.microsoft.com/office/drawing/2014/main" val="1389984065"/>
                    </a:ext>
                  </a:extLst>
                </a:gridCol>
                <a:gridCol w="1185653">
                  <a:extLst>
                    <a:ext uri="{9D8B030D-6E8A-4147-A177-3AD203B41FA5}">
                      <a16:colId xmlns:a16="http://schemas.microsoft.com/office/drawing/2014/main" val="3646754643"/>
                    </a:ext>
                  </a:extLst>
                </a:gridCol>
                <a:gridCol w="297464">
                  <a:extLst>
                    <a:ext uri="{9D8B030D-6E8A-4147-A177-3AD203B41FA5}">
                      <a16:colId xmlns:a16="http://schemas.microsoft.com/office/drawing/2014/main" val="3415649995"/>
                    </a:ext>
                  </a:extLst>
                </a:gridCol>
                <a:gridCol w="1374853">
                  <a:extLst>
                    <a:ext uri="{9D8B030D-6E8A-4147-A177-3AD203B41FA5}">
                      <a16:colId xmlns:a16="http://schemas.microsoft.com/office/drawing/2014/main" val="2582157354"/>
                    </a:ext>
                  </a:extLst>
                </a:gridCol>
              </a:tblGrid>
              <a:tr h="7118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Assets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=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Liabilities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+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Contributed Capital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+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Revenue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-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Expenses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-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Dividends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6284058"/>
                  </a:ext>
                </a:extLst>
              </a:tr>
              <a:tr h="4732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        1,000 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        1,000 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9320187"/>
                  </a:ext>
                </a:extLst>
              </a:tr>
              <a:tr h="4732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2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63231932"/>
                  </a:ext>
                </a:extLst>
              </a:tr>
              <a:tr h="4732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2090975"/>
                  </a:ext>
                </a:extLst>
              </a:tr>
              <a:tr h="5049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84072808"/>
                  </a:ext>
                </a:extLst>
              </a:tr>
              <a:tr h="4732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3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13830174"/>
                  </a:ext>
                </a:extLst>
              </a:tr>
              <a:tr h="4732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4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467697885"/>
                  </a:ext>
                </a:extLst>
              </a:tr>
              <a:tr h="4732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5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05993765"/>
                  </a:ext>
                </a:extLst>
              </a:tr>
              <a:tr h="4732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6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10369987"/>
                  </a:ext>
                </a:extLst>
              </a:tr>
              <a:tr h="4732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TOTALS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40894739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98897" y="96252"/>
            <a:ext cx="6044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Get a loan from the bank</a:t>
            </a:r>
          </a:p>
        </p:txBody>
      </p:sp>
    </p:spTree>
    <p:extLst>
      <p:ext uri="{BB962C8B-B14F-4D97-AF65-F5344CB8AC3E}">
        <p14:creationId xmlns:p14="http://schemas.microsoft.com/office/powerpoint/2010/main" val="175253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461574"/>
              </p:ext>
            </p:extLst>
          </p:nvPr>
        </p:nvGraphicFramePr>
        <p:xfrm>
          <a:off x="890756" y="762920"/>
          <a:ext cx="10216797" cy="5148569"/>
        </p:xfrm>
        <a:graphic>
          <a:graphicData uri="http://schemas.openxmlformats.org/drawingml/2006/table">
            <a:tbl>
              <a:tblPr firstRow="1" firstCol="1" lastRow="1" bandRow="1">
                <a:tableStyleId>{93296810-A885-4BE3-A3E7-6D5BEEA58F35}</a:tableStyleId>
              </a:tblPr>
              <a:tblGrid>
                <a:gridCol w="1105769">
                  <a:extLst>
                    <a:ext uri="{9D8B030D-6E8A-4147-A177-3AD203B41FA5}">
                      <a16:colId xmlns:a16="http://schemas.microsoft.com/office/drawing/2014/main" val="2747826042"/>
                    </a:ext>
                  </a:extLst>
                </a:gridCol>
                <a:gridCol w="1184602">
                  <a:extLst>
                    <a:ext uri="{9D8B030D-6E8A-4147-A177-3AD203B41FA5}">
                      <a16:colId xmlns:a16="http://schemas.microsoft.com/office/drawing/2014/main" val="1958244443"/>
                    </a:ext>
                  </a:extLst>
                </a:gridCol>
                <a:gridCol w="341611">
                  <a:extLst>
                    <a:ext uri="{9D8B030D-6E8A-4147-A177-3AD203B41FA5}">
                      <a16:colId xmlns:a16="http://schemas.microsoft.com/office/drawing/2014/main" val="2540568969"/>
                    </a:ext>
                  </a:extLst>
                </a:gridCol>
                <a:gridCol w="1185653">
                  <a:extLst>
                    <a:ext uri="{9D8B030D-6E8A-4147-A177-3AD203B41FA5}">
                      <a16:colId xmlns:a16="http://schemas.microsoft.com/office/drawing/2014/main" val="2392872283"/>
                    </a:ext>
                  </a:extLst>
                </a:gridCol>
                <a:gridCol w="341611">
                  <a:extLst>
                    <a:ext uri="{9D8B030D-6E8A-4147-A177-3AD203B41FA5}">
                      <a16:colId xmlns:a16="http://schemas.microsoft.com/office/drawing/2014/main" val="1873956300"/>
                    </a:ext>
                  </a:extLst>
                </a:gridCol>
                <a:gridCol w="1374853">
                  <a:extLst>
                    <a:ext uri="{9D8B030D-6E8A-4147-A177-3AD203B41FA5}">
                      <a16:colId xmlns:a16="http://schemas.microsoft.com/office/drawing/2014/main" val="4043697064"/>
                    </a:ext>
                  </a:extLst>
                </a:gridCol>
                <a:gridCol w="341611">
                  <a:extLst>
                    <a:ext uri="{9D8B030D-6E8A-4147-A177-3AD203B41FA5}">
                      <a16:colId xmlns:a16="http://schemas.microsoft.com/office/drawing/2014/main" val="1476427258"/>
                    </a:ext>
                  </a:extLst>
                </a:gridCol>
                <a:gridCol w="1185653">
                  <a:extLst>
                    <a:ext uri="{9D8B030D-6E8A-4147-A177-3AD203B41FA5}">
                      <a16:colId xmlns:a16="http://schemas.microsoft.com/office/drawing/2014/main" val="196911659"/>
                    </a:ext>
                  </a:extLst>
                </a:gridCol>
                <a:gridCol w="297464">
                  <a:extLst>
                    <a:ext uri="{9D8B030D-6E8A-4147-A177-3AD203B41FA5}">
                      <a16:colId xmlns:a16="http://schemas.microsoft.com/office/drawing/2014/main" val="1389984065"/>
                    </a:ext>
                  </a:extLst>
                </a:gridCol>
                <a:gridCol w="1185653">
                  <a:extLst>
                    <a:ext uri="{9D8B030D-6E8A-4147-A177-3AD203B41FA5}">
                      <a16:colId xmlns:a16="http://schemas.microsoft.com/office/drawing/2014/main" val="3646754643"/>
                    </a:ext>
                  </a:extLst>
                </a:gridCol>
                <a:gridCol w="297464">
                  <a:extLst>
                    <a:ext uri="{9D8B030D-6E8A-4147-A177-3AD203B41FA5}">
                      <a16:colId xmlns:a16="http://schemas.microsoft.com/office/drawing/2014/main" val="3415649995"/>
                    </a:ext>
                  </a:extLst>
                </a:gridCol>
                <a:gridCol w="1374853">
                  <a:extLst>
                    <a:ext uri="{9D8B030D-6E8A-4147-A177-3AD203B41FA5}">
                      <a16:colId xmlns:a16="http://schemas.microsoft.com/office/drawing/2014/main" val="2582157354"/>
                    </a:ext>
                  </a:extLst>
                </a:gridCol>
              </a:tblGrid>
              <a:tr h="7118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Assets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=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Liabilities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+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Contributed Capital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+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Revenue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-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Expenses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-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Dividends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6284058"/>
                  </a:ext>
                </a:extLst>
              </a:tr>
              <a:tr h="4732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        1,000 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        1,000 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9320187"/>
                  </a:ext>
                </a:extLst>
              </a:tr>
              <a:tr h="4732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2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           500 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63231932"/>
                  </a:ext>
                </a:extLst>
              </a:tr>
              <a:tr h="4732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           300 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2090975"/>
                  </a:ext>
                </a:extLst>
              </a:tr>
              <a:tr h="5049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 -800 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84072808"/>
                  </a:ext>
                </a:extLst>
              </a:tr>
              <a:tr h="4732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3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13830174"/>
                  </a:ext>
                </a:extLst>
              </a:tr>
              <a:tr h="4732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4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467697885"/>
                  </a:ext>
                </a:extLst>
              </a:tr>
              <a:tr h="4732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5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05993765"/>
                  </a:ext>
                </a:extLst>
              </a:tr>
              <a:tr h="4732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6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10369987"/>
                  </a:ext>
                </a:extLst>
              </a:tr>
              <a:tr h="4732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TOTALS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40894739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90756" y="250257"/>
            <a:ext cx="7117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Purchase a lawn mower, gasoline, oil, etc.</a:t>
            </a:r>
          </a:p>
        </p:txBody>
      </p:sp>
    </p:spTree>
    <p:extLst>
      <p:ext uri="{BB962C8B-B14F-4D97-AF65-F5344CB8AC3E}">
        <p14:creationId xmlns:p14="http://schemas.microsoft.com/office/powerpoint/2010/main" val="69090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3116596"/>
              </p:ext>
            </p:extLst>
          </p:nvPr>
        </p:nvGraphicFramePr>
        <p:xfrm>
          <a:off x="890756" y="762920"/>
          <a:ext cx="10216797" cy="5197161"/>
        </p:xfrm>
        <a:graphic>
          <a:graphicData uri="http://schemas.openxmlformats.org/drawingml/2006/table">
            <a:tbl>
              <a:tblPr firstRow="1" firstCol="1" lastRow="1" bandRow="1">
                <a:tableStyleId>{93296810-A885-4BE3-A3E7-6D5BEEA58F35}</a:tableStyleId>
              </a:tblPr>
              <a:tblGrid>
                <a:gridCol w="1105769">
                  <a:extLst>
                    <a:ext uri="{9D8B030D-6E8A-4147-A177-3AD203B41FA5}">
                      <a16:colId xmlns:a16="http://schemas.microsoft.com/office/drawing/2014/main" val="2747826042"/>
                    </a:ext>
                  </a:extLst>
                </a:gridCol>
                <a:gridCol w="1184602">
                  <a:extLst>
                    <a:ext uri="{9D8B030D-6E8A-4147-A177-3AD203B41FA5}">
                      <a16:colId xmlns:a16="http://schemas.microsoft.com/office/drawing/2014/main" val="1958244443"/>
                    </a:ext>
                  </a:extLst>
                </a:gridCol>
                <a:gridCol w="341611">
                  <a:extLst>
                    <a:ext uri="{9D8B030D-6E8A-4147-A177-3AD203B41FA5}">
                      <a16:colId xmlns:a16="http://schemas.microsoft.com/office/drawing/2014/main" val="2540568969"/>
                    </a:ext>
                  </a:extLst>
                </a:gridCol>
                <a:gridCol w="1185653">
                  <a:extLst>
                    <a:ext uri="{9D8B030D-6E8A-4147-A177-3AD203B41FA5}">
                      <a16:colId xmlns:a16="http://schemas.microsoft.com/office/drawing/2014/main" val="2392872283"/>
                    </a:ext>
                  </a:extLst>
                </a:gridCol>
                <a:gridCol w="341611">
                  <a:extLst>
                    <a:ext uri="{9D8B030D-6E8A-4147-A177-3AD203B41FA5}">
                      <a16:colId xmlns:a16="http://schemas.microsoft.com/office/drawing/2014/main" val="1873956300"/>
                    </a:ext>
                  </a:extLst>
                </a:gridCol>
                <a:gridCol w="1374853">
                  <a:extLst>
                    <a:ext uri="{9D8B030D-6E8A-4147-A177-3AD203B41FA5}">
                      <a16:colId xmlns:a16="http://schemas.microsoft.com/office/drawing/2014/main" val="4043697064"/>
                    </a:ext>
                  </a:extLst>
                </a:gridCol>
                <a:gridCol w="341611">
                  <a:extLst>
                    <a:ext uri="{9D8B030D-6E8A-4147-A177-3AD203B41FA5}">
                      <a16:colId xmlns:a16="http://schemas.microsoft.com/office/drawing/2014/main" val="1476427258"/>
                    </a:ext>
                  </a:extLst>
                </a:gridCol>
                <a:gridCol w="1185653">
                  <a:extLst>
                    <a:ext uri="{9D8B030D-6E8A-4147-A177-3AD203B41FA5}">
                      <a16:colId xmlns:a16="http://schemas.microsoft.com/office/drawing/2014/main" val="196911659"/>
                    </a:ext>
                  </a:extLst>
                </a:gridCol>
                <a:gridCol w="297464">
                  <a:extLst>
                    <a:ext uri="{9D8B030D-6E8A-4147-A177-3AD203B41FA5}">
                      <a16:colId xmlns:a16="http://schemas.microsoft.com/office/drawing/2014/main" val="1389984065"/>
                    </a:ext>
                  </a:extLst>
                </a:gridCol>
                <a:gridCol w="1185653">
                  <a:extLst>
                    <a:ext uri="{9D8B030D-6E8A-4147-A177-3AD203B41FA5}">
                      <a16:colId xmlns:a16="http://schemas.microsoft.com/office/drawing/2014/main" val="3646754643"/>
                    </a:ext>
                  </a:extLst>
                </a:gridCol>
                <a:gridCol w="297464">
                  <a:extLst>
                    <a:ext uri="{9D8B030D-6E8A-4147-A177-3AD203B41FA5}">
                      <a16:colId xmlns:a16="http://schemas.microsoft.com/office/drawing/2014/main" val="3415649995"/>
                    </a:ext>
                  </a:extLst>
                </a:gridCol>
                <a:gridCol w="1374853">
                  <a:extLst>
                    <a:ext uri="{9D8B030D-6E8A-4147-A177-3AD203B41FA5}">
                      <a16:colId xmlns:a16="http://schemas.microsoft.com/office/drawing/2014/main" val="2582157354"/>
                    </a:ext>
                  </a:extLst>
                </a:gridCol>
              </a:tblGrid>
              <a:tr h="7118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Assets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=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Liabilities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+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Contributed Capital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+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Revenue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-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Expenses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-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Dividends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6284058"/>
                  </a:ext>
                </a:extLst>
              </a:tr>
              <a:tr h="4732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        1,000 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        1,000 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9320187"/>
                  </a:ext>
                </a:extLst>
              </a:tr>
              <a:tr h="4732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2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           500 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63231932"/>
                  </a:ext>
                </a:extLst>
              </a:tr>
              <a:tr h="4732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           300 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2090975"/>
                  </a:ext>
                </a:extLst>
              </a:tr>
              <a:tr h="5049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 -800 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84072808"/>
                  </a:ext>
                </a:extLst>
              </a:tr>
              <a:tr h="4732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3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 -100 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           100 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13830174"/>
                  </a:ext>
                </a:extLst>
              </a:tr>
              <a:tr h="4732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4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467697885"/>
                  </a:ext>
                </a:extLst>
              </a:tr>
              <a:tr h="4732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5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05993765"/>
                  </a:ext>
                </a:extLst>
              </a:tr>
              <a:tr h="4732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6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10369987"/>
                  </a:ext>
                </a:extLst>
              </a:tr>
              <a:tr h="4732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TOTALS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40894739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90756" y="301255"/>
            <a:ext cx="7338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Pay for advertising to attract customers</a:t>
            </a:r>
          </a:p>
        </p:txBody>
      </p:sp>
    </p:spTree>
    <p:extLst>
      <p:ext uri="{BB962C8B-B14F-4D97-AF65-F5344CB8AC3E}">
        <p14:creationId xmlns:p14="http://schemas.microsoft.com/office/powerpoint/2010/main" val="206846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3599522"/>
              </p:ext>
            </p:extLst>
          </p:nvPr>
        </p:nvGraphicFramePr>
        <p:xfrm>
          <a:off x="890756" y="762920"/>
          <a:ext cx="10216797" cy="5245753"/>
        </p:xfrm>
        <a:graphic>
          <a:graphicData uri="http://schemas.openxmlformats.org/drawingml/2006/table">
            <a:tbl>
              <a:tblPr firstRow="1" firstCol="1" lastRow="1" bandRow="1">
                <a:tableStyleId>{93296810-A885-4BE3-A3E7-6D5BEEA58F35}</a:tableStyleId>
              </a:tblPr>
              <a:tblGrid>
                <a:gridCol w="1105769">
                  <a:extLst>
                    <a:ext uri="{9D8B030D-6E8A-4147-A177-3AD203B41FA5}">
                      <a16:colId xmlns:a16="http://schemas.microsoft.com/office/drawing/2014/main" val="2747826042"/>
                    </a:ext>
                  </a:extLst>
                </a:gridCol>
                <a:gridCol w="1184602">
                  <a:extLst>
                    <a:ext uri="{9D8B030D-6E8A-4147-A177-3AD203B41FA5}">
                      <a16:colId xmlns:a16="http://schemas.microsoft.com/office/drawing/2014/main" val="1958244443"/>
                    </a:ext>
                  </a:extLst>
                </a:gridCol>
                <a:gridCol w="341611">
                  <a:extLst>
                    <a:ext uri="{9D8B030D-6E8A-4147-A177-3AD203B41FA5}">
                      <a16:colId xmlns:a16="http://schemas.microsoft.com/office/drawing/2014/main" val="2540568969"/>
                    </a:ext>
                  </a:extLst>
                </a:gridCol>
                <a:gridCol w="1185653">
                  <a:extLst>
                    <a:ext uri="{9D8B030D-6E8A-4147-A177-3AD203B41FA5}">
                      <a16:colId xmlns:a16="http://schemas.microsoft.com/office/drawing/2014/main" val="2392872283"/>
                    </a:ext>
                  </a:extLst>
                </a:gridCol>
                <a:gridCol w="341611">
                  <a:extLst>
                    <a:ext uri="{9D8B030D-6E8A-4147-A177-3AD203B41FA5}">
                      <a16:colId xmlns:a16="http://schemas.microsoft.com/office/drawing/2014/main" val="1873956300"/>
                    </a:ext>
                  </a:extLst>
                </a:gridCol>
                <a:gridCol w="1374853">
                  <a:extLst>
                    <a:ext uri="{9D8B030D-6E8A-4147-A177-3AD203B41FA5}">
                      <a16:colId xmlns:a16="http://schemas.microsoft.com/office/drawing/2014/main" val="4043697064"/>
                    </a:ext>
                  </a:extLst>
                </a:gridCol>
                <a:gridCol w="341611">
                  <a:extLst>
                    <a:ext uri="{9D8B030D-6E8A-4147-A177-3AD203B41FA5}">
                      <a16:colId xmlns:a16="http://schemas.microsoft.com/office/drawing/2014/main" val="1476427258"/>
                    </a:ext>
                  </a:extLst>
                </a:gridCol>
                <a:gridCol w="1185653">
                  <a:extLst>
                    <a:ext uri="{9D8B030D-6E8A-4147-A177-3AD203B41FA5}">
                      <a16:colId xmlns:a16="http://schemas.microsoft.com/office/drawing/2014/main" val="196911659"/>
                    </a:ext>
                  </a:extLst>
                </a:gridCol>
                <a:gridCol w="297464">
                  <a:extLst>
                    <a:ext uri="{9D8B030D-6E8A-4147-A177-3AD203B41FA5}">
                      <a16:colId xmlns:a16="http://schemas.microsoft.com/office/drawing/2014/main" val="1389984065"/>
                    </a:ext>
                  </a:extLst>
                </a:gridCol>
                <a:gridCol w="1185653">
                  <a:extLst>
                    <a:ext uri="{9D8B030D-6E8A-4147-A177-3AD203B41FA5}">
                      <a16:colId xmlns:a16="http://schemas.microsoft.com/office/drawing/2014/main" val="3646754643"/>
                    </a:ext>
                  </a:extLst>
                </a:gridCol>
                <a:gridCol w="297464">
                  <a:extLst>
                    <a:ext uri="{9D8B030D-6E8A-4147-A177-3AD203B41FA5}">
                      <a16:colId xmlns:a16="http://schemas.microsoft.com/office/drawing/2014/main" val="3415649995"/>
                    </a:ext>
                  </a:extLst>
                </a:gridCol>
                <a:gridCol w="1374853">
                  <a:extLst>
                    <a:ext uri="{9D8B030D-6E8A-4147-A177-3AD203B41FA5}">
                      <a16:colId xmlns:a16="http://schemas.microsoft.com/office/drawing/2014/main" val="2582157354"/>
                    </a:ext>
                  </a:extLst>
                </a:gridCol>
              </a:tblGrid>
              <a:tr h="7118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Assets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=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Liabilities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+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Contributed Capital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+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Revenue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-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Expenses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-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Dividends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6284058"/>
                  </a:ext>
                </a:extLst>
              </a:tr>
              <a:tr h="4732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        1,000 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        1,000 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9320187"/>
                  </a:ext>
                </a:extLst>
              </a:tr>
              <a:tr h="4732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2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           500 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63231932"/>
                  </a:ext>
                </a:extLst>
              </a:tr>
              <a:tr h="4732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           300 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2090975"/>
                  </a:ext>
                </a:extLst>
              </a:tr>
              <a:tr h="5049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 -800 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84072808"/>
                  </a:ext>
                </a:extLst>
              </a:tr>
              <a:tr h="4732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3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 -100 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           100 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13830174"/>
                  </a:ext>
                </a:extLst>
              </a:tr>
              <a:tr h="4732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4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           375 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           375 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467697885"/>
                  </a:ext>
                </a:extLst>
              </a:tr>
              <a:tr h="4732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5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05993765"/>
                  </a:ext>
                </a:extLst>
              </a:tr>
              <a:tr h="4732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6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10369987"/>
                  </a:ext>
                </a:extLst>
              </a:tr>
              <a:tr h="4732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TOTALS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40894739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90756" y="298383"/>
            <a:ext cx="5702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Mow lawns and collect fees</a:t>
            </a:r>
          </a:p>
        </p:txBody>
      </p:sp>
    </p:spTree>
    <p:extLst>
      <p:ext uri="{BB962C8B-B14F-4D97-AF65-F5344CB8AC3E}">
        <p14:creationId xmlns:p14="http://schemas.microsoft.com/office/powerpoint/2010/main" val="421803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8711899"/>
              </p:ext>
            </p:extLst>
          </p:nvPr>
        </p:nvGraphicFramePr>
        <p:xfrm>
          <a:off x="890756" y="762920"/>
          <a:ext cx="10216797" cy="5294345"/>
        </p:xfrm>
        <a:graphic>
          <a:graphicData uri="http://schemas.openxmlformats.org/drawingml/2006/table">
            <a:tbl>
              <a:tblPr firstRow="1" firstCol="1" lastRow="1" bandRow="1">
                <a:tableStyleId>{93296810-A885-4BE3-A3E7-6D5BEEA58F35}</a:tableStyleId>
              </a:tblPr>
              <a:tblGrid>
                <a:gridCol w="1105769">
                  <a:extLst>
                    <a:ext uri="{9D8B030D-6E8A-4147-A177-3AD203B41FA5}">
                      <a16:colId xmlns:a16="http://schemas.microsoft.com/office/drawing/2014/main" val="2747826042"/>
                    </a:ext>
                  </a:extLst>
                </a:gridCol>
                <a:gridCol w="1184602">
                  <a:extLst>
                    <a:ext uri="{9D8B030D-6E8A-4147-A177-3AD203B41FA5}">
                      <a16:colId xmlns:a16="http://schemas.microsoft.com/office/drawing/2014/main" val="1958244443"/>
                    </a:ext>
                  </a:extLst>
                </a:gridCol>
                <a:gridCol w="341611">
                  <a:extLst>
                    <a:ext uri="{9D8B030D-6E8A-4147-A177-3AD203B41FA5}">
                      <a16:colId xmlns:a16="http://schemas.microsoft.com/office/drawing/2014/main" val="2540568969"/>
                    </a:ext>
                  </a:extLst>
                </a:gridCol>
                <a:gridCol w="1185653">
                  <a:extLst>
                    <a:ext uri="{9D8B030D-6E8A-4147-A177-3AD203B41FA5}">
                      <a16:colId xmlns:a16="http://schemas.microsoft.com/office/drawing/2014/main" val="2392872283"/>
                    </a:ext>
                  </a:extLst>
                </a:gridCol>
                <a:gridCol w="341611">
                  <a:extLst>
                    <a:ext uri="{9D8B030D-6E8A-4147-A177-3AD203B41FA5}">
                      <a16:colId xmlns:a16="http://schemas.microsoft.com/office/drawing/2014/main" val="1873956300"/>
                    </a:ext>
                  </a:extLst>
                </a:gridCol>
                <a:gridCol w="1374853">
                  <a:extLst>
                    <a:ext uri="{9D8B030D-6E8A-4147-A177-3AD203B41FA5}">
                      <a16:colId xmlns:a16="http://schemas.microsoft.com/office/drawing/2014/main" val="4043697064"/>
                    </a:ext>
                  </a:extLst>
                </a:gridCol>
                <a:gridCol w="341611">
                  <a:extLst>
                    <a:ext uri="{9D8B030D-6E8A-4147-A177-3AD203B41FA5}">
                      <a16:colId xmlns:a16="http://schemas.microsoft.com/office/drawing/2014/main" val="1476427258"/>
                    </a:ext>
                  </a:extLst>
                </a:gridCol>
                <a:gridCol w="1185653">
                  <a:extLst>
                    <a:ext uri="{9D8B030D-6E8A-4147-A177-3AD203B41FA5}">
                      <a16:colId xmlns:a16="http://schemas.microsoft.com/office/drawing/2014/main" val="196911659"/>
                    </a:ext>
                  </a:extLst>
                </a:gridCol>
                <a:gridCol w="297464">
                  <a:extLst>
                    <a:ext uri="{9D8B030D-6E8A-4147-A177-3AD203B41FA5}">
                      <a16:colId xmlns:a16="http://schemas.microsoft.com/office/drawing/2014/main" val="1389984065"/>
                    </a:ext>
                  </a:extLst>
                </a:gridCol>
                <a:gridCol w="1185653">
                  <a:extLst>
                    <a:ext uri="{9D8B030D-6E8A-4147-A177-3AD203B41FA5}">
                      <a16:colId xmlns:a16="http://schemas.microsoft.com/office/drawing/2014/main" val="3646754643"/>
                    </a:ext>
                  </a:extLst>
                </a:gridCol>
                <a:gridCol w="297464">
                  <a:extLst>
                    <a:ext uri="{9D8B030D-6E8A-4147-A177-3AD203B41FA5}">
                      <a16:colId xmlns:a16="http://schemas.microsoft.com/office/drawing/2014/main" val="3415649995"/>
                    </a:ext>
                  </a:extLst>
                </a:gridCol>
                <a:gridCol w="1374853">
                  <a:extLst>
                    <a:ext uri="{9D8B030D-6E8A-4147-A177-3AD203B41FA5}">
                      <a16:colId xmlns:a16="http://schemas.microsoft.com/office/drawing/2014/main" val="2582157354"/>
                    </a:ext>
                  </a:extLst>
                </a:gridCol>
              </a:tblGrid>
              <a:tr h="7118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Assets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=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Liabilities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+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Contributed Capital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+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Revenue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-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Expenses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-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Dividends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6284058"/>
                  </a:ext>
                </a:extLst>
              </a:tr>
              <a:tr h="4732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        1,000 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        1,000 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9320187"/>
                  </a:ext>
                </a:extLst>
              </a:tr>
              <a:tr h="4732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2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           500 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63231932"/>
                  </a:ext>
                </a:extLst>
              </a:tr>
              <a:tr h="4732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           300 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2090975"/>
                  </a:ext>
                </a:extLst>
              </a:tr>
              <a:tr h="5049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 -800 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84072808"/>
                  </a:ext>
                </a:extLst>
              </a:tr>
              <a:tr h="4732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3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 -100 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           100 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13830174"/>
                  </a:ext>
                </a:extLst>
              </a:tr>
              <a:tr h="4732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4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           375 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           375 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467697885"/>
                  </a:ext>
                </a:extLst>
              </a:tr>
              <a:tr h="4732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5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 -150 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           150 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05993765"/>
                  </a:ext>
                </a:extLst>
              </a:tr>
              <a:tr h="4732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6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10369987"/>
                  </a:ext>
                </a:extLst>
              </a:tr>
              <a:tr h="4732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TOTALS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40894739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90756" y="202131"/>
            <a:ext cx="7242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Use some of our supplies of gas, oil, etc.</a:t>
            </a:r>
          </a:p>
        </p:txBody>
      </p:sp>
    </p:spTree>
    <p:extLst>
      <p:ext uri="{BB962C8B-B14F-4D97-AF65-F5344CB8AC3E}">
        <p14:creationId xmlns:p14="http://schemas.microsoft.com/office/powerpoint/2010/main" val="37203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0572151"/>
              </p:ext>
            </p:extLst>
          </p:nvPr>
        </p:nvGraphicFramePr>
        <p:xfrm>
          <a:off x="890756" y="762920"/>
          <a:ext cx="10216797" cy="5342937"/>
        </p:xfrm>
        <a:graphic>
          <a:graphicData uri="http://schemas.openxmlformats.org/drawingml/2006/table">
            <a:tbl>
              <a:tblPr firstRow="1" firstCol="1" lastRow="1" bandRow="1">
                <a:tableStyleId>{93296810-A885-4BE3-A3E7-6D5BEEA58F35}</a:tableStyleId>
              </a:tblPr>
              <a:tblGrid>
                <a:gridCol w="1105769">
                  <a:extLst>
                    <a:ext uri="{9D8B030D-6E8A-4147-A177-3AD203B41FA5}">
                      <a16:colId xmlns:a16="http://schemas.microsoft.com/office/drawing/2014/main" val="2747826042"/>
                    </a:ext>
                  </a:extLst>
                </a:gridCol>
                <a:gridCol w="1184602">
                  <a:extLst>
                    <a:ext uri="{9D8B030D-6E8A-4147-A177-3AD203B41FA5}">
                      <a16:colId xmlns:a16="http://schemas.microsoft.com/office/drawing/2014/main" val="1958244443"/>
                    </a:ext>
                  </a:extLst>
                </a:gridCol>
                <a:gridCol w="341611">
                  <a:extLst>
                    <a:ext uri="{9D8B030D-6E8A-4147-A177-3AD203B41FA5}">
                      <a16:colId xmlns:a16="http://schemas.microsoft.com/office/drawing/2014/main" val="2540568969"/>
                    </a:ext>
                  </a:extLst>
                </a:gridCol>
                <a:gridCol w="1185653">
                  <a:extLst>
                    <a:ext uri="{9D8B030D-6E8A-4147-A177-3AD203B41FA5}">
                      <a16:colId xmlns:a16="http://schemas.microsoft.com/office/drawing/2014/main" val="2392872283"/>
                    </a:ext>
                  </a:extLst>
                </a:gridCol>
                <a:gridCol w="341611">
                  <a:extLst>
                    <a:ext uri="{9D8B030D-6E8A-4147-A177-3AD203B41FA5}">
                      <a16:colId xmlns:a16="http://schemas.microsoft.com/office/drawing/2014/main" val="1873956300"/>
                    </a:ext>
                  </a:extLst>
                </a:gridCol>
                <a:gridCol w="1374853">
                  <a:extLst>
                    <a:ext uri="{9D8B030D-6E8A-4147-A177-3AD203B41FA5}">
                      <a16:colId xmlns:a16="http://schemas.microsoft.com/office/drawing/2014/main" val="4043697064"/>
                    </a:ext>
                  </a:extLst>
                </a:gridCol>
                <a:gridCol w="341611">
                  <a:extLst>
                    <a:ext uri="{9D8B030D-6E8A-4147-A177-3AD203B41FA5}">
                      <a16:colId xmlns:a16="http://schemas.microsoft.com/office/drawing/2014/main" val="1476427258"/>
                    </a:ext>
                  </a:extLst>
                </a:gridCol>
                <a:gridCol w="1185653">
                  <a:extLst>
                    <a:ext uri="{9D8B030D-6E8A-4147-A177-3AD203B41FA5}">
                      <a16:colId xmlns:a16="http://schemas.microsoft.com/office/drawing/2014/main" val="196911659"/>
                    </a:ext>
                  </a:extLst>
                </a:gridCol>
                <a:gridCol w="297464">
                  <a:extLst>
                    <a:ext uri="{9D8B030D-6E8A-4147-A177-3AD203B41FA5}">
                      <a16:colId xmlns:a16="http://schemas.microsoft.com/office/drawing/2014/main" val="1389984065"/>
                    </a:ext>
                  </a:extLst>
                </a:gridCol>
                <a:gridCol w="1185653">
                  <a:extLst>
                    <a:ext uri="{9D8B030D-6E8A-4147-A177-3AD203B41FA5}">
                      <a16:colId xmlns:a16="http://schemas.microsoft.com/office/drawing/2014/main" val="3646754643"/>
                    </a:ext>
                  </a:extLst>
                </a:gridCol>
                <a:gridCol w="297464">
                  <a:extLst>
                    <a:ext uri="{9D8B030D-6E8A-4147-A177-3AD203B41FA5}">
                      <a16:colId xmlns:a16="http://schemas.microsoft.com/office/drawing/2014/main" val="3415649995"/>
                    </a:ext>
                  </a:extLst>
                </a:gridCol>
                <a:gridCol w="1374853">
                  <a:extLst>
                    <a:ext uri="{9D8B030D-6E8A-4147-A177-3AD203B41FA5}">
                      <a16:colId xmlns:a16="http://schemas.microsoft.com/office/drawing/2014/main" val="2582157354"/>
                    </a:ext>
                  </a:extLst>
                </a:gridCol>
              </a:tblGrid>
              <a:tr h="7118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Assets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=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Liabilities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+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Contributed Capital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+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Revenue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-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Expenses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-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Dividends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6284058"/>
                  </a:ext>
                </a:extLst>
              </a:tr>
              <a:tr h="4732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        1,000 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        1,000 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9320187"/>
                  </a:ext>
                </a:extLst>
              </a:tr>
              <a:tr h="4732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2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           500 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63231932"/>
                  </a:ext>
                </a:extLst>
              </a:tr>
              <a:tr h="4732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           300 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2090975"/>
                  </a:ext>
                </a:extLst>
              </a:tr>
              <a:tr h="5049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 -800 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84072808"/>
                  </a:ext>
                </a:extLst>
              </a:tr>
              <a:tr h="4732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3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 -100 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           100 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13830174"/>
                  </a:ext>
                </a:extLst>
              </a:tr>
              <a:tr h="4732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4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           375 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           375 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467697885"/>
                  </a:ext>
                </a:extLst>
              </a:tr>
              <a:tr h="4732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5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 -150 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           150 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05993765"/>
                  </a:ext>
                </a:extLst>
              </a:tr>
              <a:tr h="4732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6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smtClean="0">
                          <a:effectLst/>
                        </a:rPr>
                        <a:t> -75 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smtClean="0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smtClean="0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smtClean="0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smtClean="0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smtClean="0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smtClean="0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smtClean="0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smtClean="0">
                          <a:effectLst/>
                        </a:rPr>
                        <a:t>             75 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smtClean="0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smtClean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10369987"/>
                  </a:ext>
                </a:extLst>
              </a:tr>
              <a:tr h="4732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TOTALS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40894739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90756" y="250257"/>
            <a:ext cx="7935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May also have to pay for some necessary repairs</a:t>
            </a:r>
          </a:p>
        </p:txBody>
      </p:sp>
    </p:spTree>
    <p:extLst>
      <p:ext uri="{BB962C8B-B14F-4D97-AF65-F5344CB8AC3E}">
        <p14:creationId xmlns:p14="http://schemas.microsoft.com/office/powerpoint/2010/main" val="368358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3023707"/>
              </p:ext>
            </p:extLst>
          </p:nvPr>
        </p:nvGraphicFramePr>
        <p:xfrm>
          <a:off x="890756" y="762920"/>
          <a:ext cx="10216797" cy="5391529"/>
        </p:xfrm>
        <a:graphic>
          <a:graphicData uri="http://schemas.openxmlformats.org/drawingml/2006/table">
            <a:tbl>
              <a:tblPr firstRow="1" firstCol="1" lastRow="1" bandRow="1">
                <a:tableStyleId>{93296810-A885-4BE3-A3E7-6D5BEEA58F35}</a:tableStyleId>
              </a:tblPr>
              <a:tblGrid>
                <a:gridCol w="1105769">
                  <a:extLst>
                    <a:ext uri="{9D8B030D-6E8A-4147-A177-3AD203B41FA5}">
                      <a16:colId xmlns:a16="http://schemas.microsoft.com/office/drawing/2014/main" val="2747826042"/>
                    </a:ext>
                  </a:extLst>
                </a:gridCol>
                <a:gridCol w="1184602">
                  <a:extLst>
                    <a:ext uri="{9D8B030D-6E8A-4147-A177-3AD203B41FA5}">
                      <a16:colId xmlns:a16="http://schemas.microsoft.com/office/drawing/2014/main" val="1958244443"/>
                    </a:ext>
                  </a:extLst>
                </a:gridCol>
                <a:gridCol w="341611">
                  <a:extLst>
                    <a:ext uri="{9D8B030D-6E8A-4147-A177-3AD203B41FA5}">
                      <a16:colId xmlns:a16="http://schemas.microsoft.com/office/drawing/2014/main" val="2540568969"/>
                    </a:ext>
                  </a:extLst>
                </a:gridCol>
                <a:gridCol w="1185653">
                  <a:extLst>
                    <a:ext uri="{9D8B030D-6E8A-4147-A177-3AD203B41FA5}">
                      <a16:colId xmlns:a16="http://schemas.microsoft.com/office/drawing/2014/main" val="2392872283"/>
                    </a:ext>
                  </a:extLst>
                </a:gridCol>
                <a:gridCol w="341611">
                  <a:extLst>
                    <a:ext uri="{9D8B030D-6E8A-4147-A177-3AD203B41FA5}">
                      <a16:colId xmlns:a16="http://schemas.microsoft.com/office/drawing/2014/main" val="1873956300"/>
                    </a:ext>
                  </a:extLst>
                </a:gridCol>
                <a:gridCol w="1374853">
                  <a:extLst>
                    <a:ext uri="{9D8B030D-6E8A-4147-A177-3AD203B41FA5}">
                      <a16:colId xmlns:a16="http://schemas.microsoft.com/office/drawing/2014/main" val="4043697064"/>
                    </a:ext>
                  </a:extLst>
                </a:gridCol>
                <a:gridCol w="341611">
                  <a:extLst>
                    <a:ext uri="{9D8B030D-6E8A-4147-A177-3AD203B41FA5}">
                      <a16:colId xmlns:a16="http://schemas.microsoft.com/office/drawing/2014/main" val="1476427258"/>
                    </a:ext>
                  </a:extLst>
                </a:gridCol>
                <a:gridCol w="1185653">
                  <a:extLst>
                    <a:ext uri="{9D8B030D-6E8A-4147-A177-3AD203B41FA5}">
                      <a16:colId xmlns:a16="http://schemas.microsoft.com/office/drawing/2014/main" val="196911659"/>
                    </a:ext>
                  </a:extLst>
                </a:gridCol>
                <a:gridCol w="297464">
                  <a:extLst>
                    <a:ext uri="{9D8B030D-6E8A-4147-A177-3AD203B41FA5}">
                      <a16:colId xmlns:a16="http://schemas.microsoft.com/office/drawing/2014/main" val="1389984065"/>
                    </a:ext>
                  </a:extLst>
                </a:gridCol>
                <a:gridCol w="1185653">
                  <a:extLst>
                    <a:ext uri="{9D8B030D-6E8A-4147-A177-3AD203B41FA5}">
                      <a16:colId xmlns:a16="http://schemas.microsoft.com/office/drawing/2014/main" val="3646754643"/>
                    </a:ext>
                  </a:extLst>
                </a:gridCol>
                <a:gridCol w="297464">
                  <a:extLst>
                    <a:ext uri="{9D8B030D-6E8A-4147-A177-3AD203B41FA5}">
                      <a16:colId xmlns:a16="http://schemas.microsoft.com/office/drawing/2014/main" val="3415649995"/>
                    </a:ext>
                  </a:extLst>
                </a:gridCol>
                <a:gridCol w="1374853">
                  <a:extLst>
                    <a:ext uri="{9D8B030D-6E8A-4147-A177-3AD203B41FA5}">
                      <a16:colId xmlns:a16="http://schemas.microsoft.com/office/drawing/2014/main" val="2582157354"/>
                    </a:ext>
                  </a:extLst>
                </a:gridCol>
              </a:tblGrid>
              <a:tr h="7118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Assets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=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Liabilities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+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Contributed Capital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+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Revenue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-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Expenses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-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Dividends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6284058"/>
                  </a:ext>
                </a:extLst>
              </a:tr>
              <a:tr h="4732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        1,000 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        1,000 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9320187"/>
                  </a:ext>
                </a:extLst>
              </a:tr>
              <a:tr h="4732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2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           500 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63231932"/>
                  </a:ext>
                </a:extLst>
              </a:tr>
              <a:tr h="4732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           300 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2090975"/>
                  </a:ext>
                </a:extLst>
              </a:tr>
              <a:tr h="5049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 -800 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84072808"/>
                  </a:ext>
                </a:extLst>
              </a:tr>
              <a:tr h="4732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3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 -100 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           100 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13830174"/>
                  </a:ext>
                </a:extLst>
              </a:tr>
              <a:tr h="4732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4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           375 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           375 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467697885"/>
                  </a:ext>
                </a:extLst>
              </a:tr>
              <a:tr h="4732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5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 -150 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           150 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05993765"/>
                  </a:ext>
                </a:extLst>
              </a:tr>
              <a:tr h="4732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6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smtClean="0">
                          <a:effectLst/>
                        </a:rPr>
                        <a:t> -75 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smtClean="0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smtClean="0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smtClean="0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smtClean="0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smtClean="0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smtClean="0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smtClean="0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smtClean="0">
                          <a:effectLst/>
                        </a:rPr>
                        <a:t>             75 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smtClean="0">
                          <a:effectLst/>
                        </a:rPr>
                        <a:t> 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smtClean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10369987"/>
                  </a:ext>
                </a:extLst>
              </a:tr>
              <a:tr h="4732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TOTALS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smtClean="0">
                          <a:effectLst/>
                        </a:rPr>
                        <a:t>        1,050 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smtClean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smtClean="0">
                          <a:effectLst/>
                        </a:rPr>
                        <a:t>        1,000 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smtClean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smtClean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smtClean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smtClean="0">
                          <a:effectLst/>
                        </a:rPr>
                        <a:t>           375 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smtClean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smtClean="0">
                          <a:effectLst/>
                        </a:rPr>
                        <a:t>           325 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smtClean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40894739"/>
                  </a:ext>
                </a:extLst>
              </a:tr>
            </a:tbl>
          </a:graphicData>
        </a:graphic>
      </p:graphicFrame>
      <p:sp>
        <p:nvSpPr>
          <p:cNvPr id="2" name="Right Arrow 1"/>
          <p:cNvSpPr/>
          <p:nvPr/>
        </p:nvSpPr>
        <p:spPr>
          <a:xfrm>
            <a:off x="0" y="5528807"/>
            <a:ext cx="991402" cy="6256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7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/>
              <a:t>Financial Statements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66696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4" y="298383"/>
            <a:ext cx="10058400" cy="592916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sz="4800" b="1" dirty="0" smtClean="0">
                <a:solidFill>
                  <a:schemeClr val="tx1">
                    <a:lumMod val="50000"/>
                  </a:schemeClr>
                </a:solidFill>
              </a:rPr>
              <a:t>Income </a:t>
            </a:r>
            <a:r>
              <a:rPr lang="en-US" altLang="en-US" sz="4800" b="1" dirty="0">
                <a:solidFill>
                  <a:schemeClr val="tx1">
                    <a:lumMod val="50000"/>
                  </a:schemeClr>
                </a:solidFill>
              </a:rPr>
              <a:t>Statement</a:t>
            </a:r>
          </a:p>
          <a:p>
            <a:pPr lvl="1">
              <a:lnSpc>
                <a:spcPct val="80000"/>
              </a:lnSpc>
            </a:pPr>
            <a:r>
              <a:rPr lang="en-US" altLang="en-US" sz="4400" b="1" dirty="0"/>
              <a:t>Describes the company’s revenues and expenses</a:t>
            </a:r>
          </a:p>
          <a:p>
            <a:pPr lvl="1">
              <a:lnSpc>
                <a:spcPct val="80000"/>
              </a:lnSpc>
            </a:pPr>
            <a:r>
              <a:rPr lang="en-US" altLang="en-US" sz="4400" b="1" dirty="0">
                <a:solidFill>
                  <a:schemeClr val="accent6">
                    <a:lumMod val="50000"/>
                  </a:schemeClr>
                </a:solidFill>
              </a:rPr>
              <a:t>Format: </a:t>
            </a:r>
            <a:r>
              <a:rPr lang="en-US" altLang="en-US" sz="4400" b="1" i="1" dirty="0">
                <a:solidFill>
                  <a:schemeClr val="accent6">
                    <a:lumMod val="50000"/>
                  </a:schemeClr>
                </a:solidFill>
              </a:rPr>
              <a:t>Revenues – Expenses = Net Income (or Net Loss)</a:t>
            </a:r>
          </a:p>
          <a:p>
            <a:pPr lvl="1">
              <a:lnSpc>
                <a:spcPct val="80000"/>
              </a:lnSpc>
            </a:pPr>
            <a:r>
              <a:rPr lang="en-US" altLang="en-US" sz="4400" b="1" dirty="0"/>
              <a:t>Covers a period of time such as a month, quarter or </a:t>
            </a:r>
            <a:r>
              <a:rPr lang="en-US" altLang="en-US" sz="4400" b="1" dirty="0" smtClean="0"/>
              <a:t>year</a:t>
            </a:r>
            <a:endParaRPr lang="en-US" altLang="en-US" sz="40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04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4" y="298383"/>
            <a:ext cx="10058400" cy="5929162"/>
          </a:xfrm>
        </p:spPr>
        <p:txBody>
          <a:bodyPr>
            <a:normAutofit/>
          </a:bodyPr>
          <a:lstStyle/>
          <a:p>
            <a:r>
              <a:rPr lang="en-US" altLang="en-US" sz="4400" b="1" dirty="0">
                <a:solidFill>
                  <a:schemeClr val="tx1">
                    <a:lumMod val="50000"/>
                  </a:schemeClr>
                </a:solidFill>
              </a:rPr>
              <a:t>Balance Sheet</a:t>
            </a:r>
          </a:p>
          <a:p>
            <a:pPr lvl="1"/>
            <a:r>
              <a:rPr lang="en-US" altLang="en-US" sz="4000" b="1" dirty="0"/>
              <a:t>Describes a company’s financial position</a:t>
            </a:r>
          </a:p>
          <a:p>
            <a:pPr lvl="1"/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Format: </a:t>
            </a:r>
            <a:r>
              <a:rPr lang="en-US" altLang="en-US" sz="4000" b="1" i="1" dirty="0">
                <a:solidFill>
                  <a:schemeClr val="accent6">
                    <a:lumMod val="50000"/>
                  </a:schemeClr>
                </a:solidFill>
              </a:rPr>
              <a:t>Assets = Liabilities + Equity</a:t>
            </a:r>
          </a:p>
          <a:p>
            <a:pPr lvl="1"/>
            <a:r>
              <a:rPr lang="en-US" altLang="en-US" sz="4000" b="1" dirty="0"/>
              <a:t>Is prepared as of one day in time (e.g. 12/31/20XX</a:t>
            </a:r>
            <a:r>
              <a:rPr lang="en-US" altLang="en-US" sz="4000" b="1" dirty="0" smtClean="0"/>
              <a:t>)</a:t>
            </a:r>
          </a:p>
          <a:p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42899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3" y="591127"/>
            <a:ext cx="10489477" cy="5390573"/>
          </a:xfrm>
        </p:spPr>
        <p:txBody>
          <a:bodyPr>
            <a:normAutofit lnSpcReduction="10000"/>
          </a:bodyPr>
          <a:lstStyle/>
          <a:p>
            <a:r>
              <a:rPr lang="en-US" sz="4000" b="1" dirty="0" smtClean="0"/>
              <a:t>PBL is “a </a:t>
            </a:r>
            <a:r>
              <a:rPr lang="en-US" sz="4000" b="1" dirty="0"/>
              <a:t>systematic teaching method that engages students in learning knowledge and skills through an </a:t>
            </a:r>
            <a:r>
              <a:rPr lang="en-US" sz="4000" b="1" u="sng" dirty="0">
                <a:solidFill>
                  <a:schemeClr val="accent6">
                    <a:lumMod val="50000"/>
                  </a:schemeClr>
                </a:solidFill>
              </a:rPr>
              <a:t>extended inquiry process structured around complex, authentic questions and carefully designed projects and tasks</a:t>
            </a:r>
            <a:r>
              <a:rPr lang="en-US" sz="4000" b="1" dirty="0"/>
              <a:t>” </a:t>
            </a:r>
            <a:r>
              <a:rPr lang="en-US" sz="4000" b="1" dirty="0" smtClean="0"/>
              <a:t>(p</a:t>
            </a:r>
            <a:r>
              <a:rPr lang="en-US" sz="4000" b="1" dirty="0"/>
              <a:t>. 4). </a:t>
            </a:r>
            <a:endParaRPr lang="en-US" sz="4000" b="1" dirty="0" smtClean="0"/>
          </a:p>
          <a:p>
            <a:endParaRPr lang="en-US" sz="4000" dirty="0" smtClean="0"/>
          </a:p>
          <a:p>
            <a:r>
              <a:rPr lang="en-US" sz="1600" b="1" dirty="0"/>
              <a:t>Markham, T., </a:t>
            </a:r>
            <a:r>
              <a:rPr lang="en-US" sz="1600" b="1" dirty="0" err="1"/>
              <a:t>Larmer</a:t>
            </a:r>
            <a:r>
              <a:rPr lang="en-US" sz="1600" b="1" dirty="0"/>
              <a:t>, J., &amp; </a:t>
            </a:r>
            <a:r>
              <a:rPr lang="en-US" sz="1600" b="1" dirty="0" err="1"/>
              <a:t>Ravitz</a:t>
            </a:r>
            <a:r>
              <a:rPr lang="en-US" sz="1600" b="1" dirty="0"/>
              <a:t>, J. (2003). Project based learning handbook: A guide to standards-focused project based learning (2nd Ed.). Novato, CA: Buck Institute for Education.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0056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4" y="298383"/>
            <a:ext cx="10058400" cy="5929162"/>
          </a:xfrm>
        </p:spPr>
        <p:txBody>
          <a:bodyPr>
            <a:normAutofit/>
          </a:bodyPr>
          <a:lstStyle/>
          <a:p>
            <a:r>
              <a:rPr lang="en-US" altLang="en-US" sz="4400" b="1" dirty="0" smtClean="0">
                <a:solidFill>
                  <a:schemeClr val="tx1">
                    <a:lumMod val="50000"/>
                  </a:schemeClr>
                </a:solidFill>
              </a:rPr>
              <a:t>Statement </a:t>
            </a:r>
            <a:r>
              <a:rPr lang="en-US" altLang="en-US" sz="4400" b="1" dirty="0">
                <a:solidFill>
                  <a:schemeClr val="tx1">
                    <a:lumMod val="50000"/>
                  </a:schemeClr>
                </a:solidFill>
              </a:rPr>
              <a:t>of Cash Flows</a:t>
            </a:r>
          </a:p>
          <a:p>
            <a:pPr lvl="1"/>
            <a:r>
              <a:rPr lang="en-US" altLang="en-US" sz="4000" b="1" dirty="0"/>
              <a:t>Identifies cash inflows and cash outflows</a:t>
            </a:r>
          </a:p>
          <a:p>
            <a:pPr lvl="1"/>
            <a:r>
              <a:rPr lang="en-US" altLang="en-US" sz="4000" b="1" dirty="0" smtClean="0">
                <a:solidFill>
                  <a:schemeClr val="accent6">
                    <a:lumMod val="50000"/>
                  </a:schemeClr>
                </a:solidFill>
              </a:rPr>
              <a:t>Shows activities as operating, investing and financing</a:t>
            </a:r>
            <a:endParaRPr lang="en-US" altLang="en-US" sz="4000" b="1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r>
              <a:rPr lang="en-US" altLang="en-US" sz="4000" b="1" dirty="0"/>
              <a:t>Covers a period of time such as a month, quarter or year</a:t>
            </a:r>
          </a:p>
          <a:p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64128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827576"/>
              </p:ext>
            </p:extLst>
          </p:nvPr>
        </p:nvGraphicFramePr>
        <p:xfrm>
          <a:off x="1908928" y="69720"/>
          <a:ext cx="8390104" cy="6196268"/>
        </p:xfrm>
        <a:graphic>
          <a:graphicData uri="http://schemas.openxmlformats.org/drawingml/2006/table">
            <a:tbl>
              <a:tblPr firstRow="1" firstCol="1" bandRow="1"/>
              <a:tblGrid>
                <a:gridCol w="2310318">
                  <a:extLst>
                    <a:ext uri="{9D8B030D-6E8A-4147-A177-3AD203B41FA5}">
                      <a16:colId xmlns:a16="http://schemas.microsoft.com/office/drawing/2014/main" val="2475978128"/>
                    </a:ext>
                  </a:extLst>
                </a:gridCol>
                <a:gridCol w="3404680">
                  <a:extLst>
                    <a:ext uri="{9D8B030D-6E8A-4147-A177-3AD203B41FA5}">
                      <a16:colId xmlns:a16="http://schemas.microsoft.com/office/drawing/2014/main" val="644034606"/>
                    </a:ext>
                  </a:extLst>
                </a:gridCol>
                <a:gridCol w="1337553">
                  <a:extLst>
                    <a:ext uri="{9D8B030D-6E8A-4147-A177-3AD203B41FA5}">
                      <a16:colId xmlns:a16="http://schemas.microsoft.com/office/drawing/2014/main" val="982178672"/>
                    </a:ext>
                  </a:extLst>
                </a:gridCol>
                <a:gridCol w="1337553">
                  <a:extLst>
                    <a:ext uri="{9D8B030D-6E8A-4147-A177-3AD203B41FA5}">
                      <a16:colId xmlns:a16="http://schemas.microsoft.com/office/drawing/2014/main" val="1132550086"/>
                    </a:ext>
                  </a:extLst>
                </a:gridCol>
              </a:tblGrid>
              <a:tr h="382483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Awesome Lawn Service Company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762019"/>
                  </a:ext>
                </a:extLst>
              </a:tr>
              <a:tr h="382483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Income Statement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8793844"/>
                  </a:ext>
                </a:extLst>
              </a:tr>
              <a:tr h="382483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 the month of April, 20xx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15448"/>
                  </a:ext>
                </a:extLst>
              </a:tr>
              <a:tr h="4064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800" dirty="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8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8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8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33244"/>
                  </a:ext>
                </a:extLst>
              </a:tr>
              <a:tr h="4064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Revenues: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8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8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8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1417685"/>
                  </a:ext>
                </a:extLst>
              </a:tr>
              <a:tr h="4064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800" dirty="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Fees from mowing lawns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8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375 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6162858"/>
                  </a:ext>
                </a:extLst>
              </a:tr>
              <a:tr h="4064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800" dirty="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8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8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8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9154533"/>
                  </a:ext>
                </a:extLst>
              </a:tr>
              <a:tr h="4064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Expenses: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8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8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8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1914671"/>
                  </a:ext>
                </a:extLst>
              </a:tr>
              <a:tr h="4064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800" dirty="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Advertising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100 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8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9193133"/>
                  </a:ext>
                </a:extLst>
              </a:tr>
              <a:tr h="4064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800" dirty="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Supplies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150 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8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3772917"/>
                  </a:ext>
                </a:extLst>
              </a:tr>
              <a:tr h="4064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800" dirty="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Repairs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75 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8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6120899"/>
                  </a:ext>
                </a:extLst>
              </a:tr>
              <a:tr h="4064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800" dirty="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Expenses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8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325 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0118689"/>
                  </a:ext>
                </a:extLst>
              </a:tr>
              <a:tr h="4064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800" dirty="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800" dirty="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800" dirty="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800" dirty="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7318475"/>
                  </a:ext>
                </a:extLst>
              </a:tr>
              <a:tr h="4064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Net Income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800" dirty="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8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50 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1975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438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655102"/>
              </p:ext>
            </p:extLst>
          </p:nvPr>
        </p:nvGraphicFramePr>
        <p:xfrm>
          <a:off x="1522413" y="144379"/>
          <a:ext cx="9662143" cy="6212348"/>
        </p:xfrm>
        <a:graphic>
          <a:graphicData uri="http://schemas.openxmlformats.org/drawingml/2006/table">
            <a:tbl>
              <a:tblPr firstRow="1" firstCol="1" bandRow="1"/>
              <a:tblGrid>
                <a:gridCol w="3521225">
                  <a:extLst>
                    <a:ext uri="{9D8B030D-6E8A-4147-A177-3AD203B41FA5}">
                      <a16:colId xmlns:a16="http://schemas.microsoft.com/office/drawing/2014/main" val="1344141558"/>
                    </a:ext>
                  </a:extLst>
                </a:gridCol>
                <a:gridCol w="2582335">
                  <a:extLst>
                    <a:ext uri="{9D8B030D-6E8A-4147-A177-3AD203B41FA5}">
                      <a16:colId xmlns:a16="http://schemas.microsoft.com/office/drawing/2014/main" val="3182981004"/>
                    </a:ext>
                  </a:extLst>
                </a:gridCol>
                <a:gridCol w="1220712">
                  <a:extLst>
                    <a:ext uri="{9D8B030D-6E8A-4147-A177-3AD203B41FA5}">
                      <a16:colId xmlns:a16="http://schemas.microsoft.com/office/drawing/2014/main" val="4292277573"/>
                    </a:ext>
                  </a:extLst>
                </a:gridCol>
                <a:gridCol w="1076961">
                  <a:extLst>
                    <a:ext uri="{9D8B030D-6E8A-4147-A177-3AD203B41FA5}">
                      <a16:colId xmlns:a16="http://schemas.microsoft.com/office/drawing/2014/main" val="109868956"/>
                    </a:ext>
                  </a:extLst>
                </a:gridCol>
                <a:gridCol w="1260910">
                  <a:extLst>
                    <a:ext uri="{9D8B030D-6E8A-4147-A177-3AD203B41FA5}">
                      <a16:colId xmlns:a16="http://schemas.microsoft.com/office/drawing/2014/main" val="438721574"/>
                    </a:ext>
                  </a:extLst>
                </a:gridCol>
              </a:tblGrid>
              <a:tr h="346074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Awesome Lawn Service Company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dirty="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302854"/>
                  </a:ext>
                </a:extLst>
              </a:tr>
              <a:tr h="275187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Balance Sheet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dirty="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8627033"/>
                  </a:ext>
                </a:extLst>
              </a:tr>
              <a:tr h="275187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 Of April 30, 20xx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dirty="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043303"/>
                  </a:ext>
                </a:extLst>
              </a:tr>
              <a:tr h="2751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Assets: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dirty="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dirty="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4890427"/>
                  </a:ext>
                </a:extLst>
              </a:tr>
              <a:tr h="275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Cash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  400 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1193871"/>
                  </a:ext>
                </a:extLst>
              </a:tr>
              <a:tr h="275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Supplies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150 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3160770"/>
                  </a:ext>
                </a:extLst>
              </a:tr>
              <a:tr h="275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Lawn Mower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500 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dirty="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3877554"/>
                  </a:ext>
                </a:extLst>
              </a:tr>
              <a:tr h="5044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ASSETS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dirty="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1,050 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7285136"/>
                  </a:ext>
                </a:extLst>
              </a:tr>
              <a:tr h="275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dirty="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0585159"/>
                  </a:ext>
                </a:extLst>
              </a:tr>
              <a:tr h="2751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Liabilities: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dirty="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7596275"/>
                  </a:ext>
                </a:extLst>
              </a:tr>
              <a:tr h="504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Bank Loan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1,000 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6849782"/>
                  </a:ext>
                </a:extLst>
              </a:tr>
              <a:tr h="2751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Liabilities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dirty="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1,000 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0363455"/>
                  </a:ext>
                </a:extLst>
              </a:tr>
              <a:tr h="2751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Owners' Equity: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dirty="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8310362"/>
                  </a:ext>
                </a:extLst>
              </a:tr>
              <a:tr h="504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Contributed Capital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1548972"/>
                  </a:ext>
                </a:extLst>
              </a:tr>
              <a:tr h="275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Retained Earnings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50 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0368832"/>
                  </a:ext>
                </a:extLst>
              </a:tr>
              <a:tr h="2751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Owners' Equity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dirty="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7615253"/>
                  </a:ext>
                </a:extLst>
              </a:tr>
              <a:tr h="5044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LIABILITIES AND OWNERS' EQUITY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1,050 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92825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286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636583"/>
              </p:ext>
            </p:extLst>
          </p:nvPr>
        </p:nvGraphicFramePr>
        <p:xfrm>
          <a:off x="3388093" y="279133"/>
          <a:ext cx="6102416" cy="5765198"/>
        </p:xfrm>
        <a:graphic>
          <a:graphicData uri="http://schemas.openxmlformats.org/drawingml/2006/table">
            <a:tbl>
              <a:tblPr/>
              <a:tblGrid>
                <a:gridCol w="841352">
                  <a:extLst>
                    <a:ext uri="{9D8B030D-6E8A-4147-A177-3AD203B41FA5}">
                      <a16:colId xmlns:a16="http://schemas.microsoft.com/office/drawing/2014/main" val="1098769493"/>
                    </a:ext>
                  </a:extLst>
                </a:gridCol>
                <a:gridCol w="2326863">
                  <a:extLst>
                    <a:ext uri="{9D8B030D-6E8A-4147-A177-3AD203B41FA5}">
                      <a16:colId xmlns:a16="http://schemas.microsoft.com/office/drawing/2014/main" val="3847638666"/>
                    </a:ext>
                  </a:extLst>
                </a:gridCol>
                <a:gridCol w="841352">
                  <a:extLst>
                    <a:ext uri="{9D8B030D-6E8A-4147-A177-3AD203B41FA5}">
                      <a16:colId xmlns:a16="http://schemas.microsoft.com/office/drawing/2014/main" val="306193420"/>
                    </a:ext>
                  </a:extLst>
                </a:gridCol>
                <a:gridCol w="893937">
                  <a:extLst>
                    <a:ext uri="{9D8B030D-6E8A-4147-A177-3AD203B41FA5}">
                      <a16:colId xmlns:a16="http://schemas.microsoft.com/office/drawing/2014/main" val="1383302873"/>
                    </a:ext>
                  </a:extLst>
                </a:gridCol>
                <a:gridCol w="1198912">
                  <a:extLst>
                    <a:ext uri="{9D8B030D-6E8A-4147-A177-3AD203B41FA5}">
                      <a16:colId xmlns:a16="http://schemas.microsoft.com/office/drawing/2014/main" val="3429841883"/>
                    </a:ext>
                  </a:extLst>
                </a:gridCol>
              </a:tblGrid>
              <a:tr h="28059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Awesome Lawn Service Company</a:t>
                      </a:r>
                    </a:p>
                  </a:txBody>
                  <a:tcPr marL="6350" marR="6350" marT="6350" marB="0" anchor="b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9745301"/>
                  </a:ext>
                </a:extLst>
              </a:tr>
              <a:tr h="27096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Statement of Cash Flows</a:t>
                      </a:r>
                    </a:p>
                  </a:txBody>
                  <a:tcPr marL="6350" marR="6350" marT="6350" marB="0" anchor="b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401502"/>
                  </a:ext>
                </a:extLst>
              </a:tr>
              <a:tr h="27096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 the month of April,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20xx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574166"/>
                  </a:ext>
                </a:extLst>
              </a:tr>
              <a:tr h="27096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9260360"/>
                  </a:ext>
                </a:extLst>
              </a:tr>
              <a:tr h="27096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Cash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from Operating Activities:</a:t>
                      </a:r>
                    </a:p>
                  </a:txBody>
                  <a:tcPr marL="6350" marR="6350" marT="6350" marB="0" anchor="b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2016372"/>
                  </a:ext>
                </a:extLst>
              </a:tr>
              <a:tr h="27096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Fees from mowing lawns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$375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5668485"/>
                  </a:ext>
                </a:extLst>
              </a:tr>
              <a:tr h="27096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Advertising Paid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8200818"/>
                  </a:ext>
                </a:extLst>
              </a:tr>
              <a:tr h="280304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Repairs Paid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7324821"/>
                  </a:ext>
                </a:extLst>
              </a:tr>
              <a:tr h="280304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$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3134555"/>
                  </a:ext>
                </a:extLst>
              </a:tr>
              <a:tr h="27096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2524834"/>
                  </a:ext>
                </a:extLst>
              </a:tr>
              <a:tr h="27096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Cash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from Investing Activities:</a:t>
                      </a:r>
                    </a:p>
                  </a:txBody>
                  <a:tcPr marL="6350" marR="6350" marT="6350" marB="0" anchor="b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3847636"/>
                  </a:ext>
                </a:extLst>
              </a:tr>
              <a:tr h="27096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Paid for lawn mower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-$500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3480287"/>
                  </a:ext>
                </a:extLst>
              </a:tr>
              <a:tr h="27096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Paid for supplies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059666"/>
                  </a:ext>
                </a:extLst>
              </a:tr>
              <a:tr h="280304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-$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9690955"/>
                  </a:ext>
                </a:extLst>
              </a:tr>
              <a:tr h="280304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3822910"/>
                  </a:ext>
                </a:extLst>
              </a:tr>
              <a:tr h="27096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Cash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from Financing Activities:</a:t>
                      </a:r>
                    </a:p>
                  </a:txBody>
                  <a:tcPr marL="6350" marR="6350" marT="6350" marB="0" anchor="b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6245387"/>
                  </a:ext>
                </a:extLst>
              </a:tr>
              <a:tr h="280304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Borrowed from the bank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$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1044037"/>
                  </a:ext>
                </a:extLst>
              </a:tr>
              <a:tr h="280304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7732535"/>
                  </a:ext>
                </a:extLst>
              </a:tr>
              <a:tr h="27096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Total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from all activities</a:t>
                      </a:r>
                    </a:p>
                  </a:txBody>
                  <a:tcPr marL="6350" marR="6350" marT="6350" marB="0" anchor="b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$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3500218"/>
                  </a:ext>
                </a:extLst>
              </a:tr>
              <a:tr h="27096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Add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 Beginning Cash Balance</a:t>
                      </a:r>
                    </a:p>
                  </a:txBody>
                  <a:tcPr marL="6350" marR="6350" marT="6350" marB="0" anchor="b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7549234"/>
                  </a:ext>
                </a:extLst>
              </a:tr>
              <a:tr h="28030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Ending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Cash Balance</a:t>
                      </a:r>
                    </a:p>
                  </a:txBody>
                  <a:tcPr marL="6350" marR="6350" marT="6350" marB="0" anchor="b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$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90659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400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PBL Activity #2: Understanding Inventory Costing </a:t>
            </a:r>
            <a:r>
              <a:rPr lang="en-US" b="1" dirty="0" smtClean="0"/>
              <a:t>Methods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17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7634" y="304800"/>
            <a:ext cx="11627318" cy="101386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Consider </a:t>
            </a:r>
            <a:r>
              <a:rPr lang="en-US" sz="2800" dirty="0"/>
              <a:t>the following events and move your M&amp;Ms as appropriate (place them in a purchased pile or a sold pile)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626669"/>
            <a:ext cx="4954588" cy="43869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1</a:t>
            </a:r>
            <a:r>
              <a:rPr lang="en-US" dirty="0"/>
              <a:t>.	Purchase 10 </a:t>
            </a:r>
            <a:r>
              <a:rPr lang="en-US" b="1" dirty="0">
                <a:solidFill>
                  <a:schemeClr val="accent1"/>
                </a:solidFill>
              </a:rPr>
              <a:t>orange</a:t>
            </a:r>
          </a:p>
          <a:p>
            <a:pPr marL="0" indent="0">
              <a:buNone/>
            </a:pPr>
            <a:r>
              <a:rPr lang="en-US" dirty="0"/>
              <a:t>2.	Purchase 8 </a:t>
            </a:r>
            <a:r>
              <a:rPr lang="en-US" b="1" dirty="0">
                <a:solidFill>
                  <a:srgbClr val="FF0000"/>
                </a:solidFill>
              </a:rPr>
              <a:t>red</a:t>
            </a:r>
          </a:p>
          <a:p>
            <a:pPr marL="0" indent="0">
              <a:buNone/>
            </a:pPr>
            <a:r>
              <a:rPr lang="en-US" dirty="0"/>
              <a:t>3.	Purchase 7 </a:t>
            </a:r>
            <a:r>
              <a:rPr lang="en-US" b="1" dirty="0">
                <a:solidFill>
                  <a:srgbClr val="FFC000"/>
                </a:solidFill>
              </a:rPr>
              <a:t>yellow</a:t>
            </a:r>
          </a:p>
          <a:p>
            <a:pPr marL="0" indent="0">
              <a:buNone/>
            </a:pPr>
            <a:r>
              <a:rPr lang="en-US" dirty="0"/>
              <a:t>4.	Sell 3 </a:t>
            </a:r>
            <a:r>
              <a:rPr lang="en-US" b="1" dirty="0">
                <a:solidFill>
                  <a:schemeClr val="accent1"/>
                </a:solidFill>
              </a:rPr>
              <a:t>orange</a:t>
            </a:r>
          </a:p>
          <a:p>
            <a:pPr marL="0" indent="0">
              <a:buNone/>
            </a:pPr>
            <a:r>
              <a:rPr lang="en-US" dirty="0"/>
              <a:t>5.	Sell 6 </a:t>
            </a:r>
            <a:r>
              <a:rPr lang="en-US" b="1" dirty="0">
                <a:solidFill>
                  <a:srgbClr val="FF0000"/>
                </a:solidFill>
              </a:rPr>
              <a:t>red</a:t>
            </a:r>
          </a:p>
          <a:p>
            <a:pPr marL="0" indent="0">
              <a:buNone/>
            </a:pPr>
            <a:r>
              <a:rPr lang="en-US" dirty="0"/>
              <a:t>6.	Purchase 10 </a:t>
            </a:r>
            <a:r>
              <a:rPr lang="en-US" b="1" dirty="0">
                <a:solidFill>
                  <a:srgbClr val="00B050"/>
                </a:solidFill>
              </a:rPr>
              <a:t>green</a:t>
            </a:r>
          </a:p>
          <a:p>
            <a:pPr marL="0" indent="0">
              <a:buNone/>
            </a:pPr>
            <a:r>
              <a:rPr lang="en-US" dirty="0"/>
              <a:t>7.	Purchase 15 </a:t>
            </a:r>
            <a:r>
              <a:rPr lang="en-US" b="1" dirty="0">
                <a:solidFill>
                  <a:srgbClr val="FF0000"/>
                </a:solidFill>
              </a:rPr>
              <a:t>red</a:t>
            </a:r>
          </a:p>
          <a:p>
            <a:pPr marL="0" indent="0">
              <a:buNone/>
            </a:pPr>
            <a:r>
              <a:rPr lang="en-US" dirty="0"/>
              <a:t>8.	Purchase 12 </a:t>
            </a:r>
            <a:r>
              <a:rPr lang="en-US" b="1" dirty="0">
                <a:solidFill>
                  <a:srgbClr val="FFC000"/>
                </a:solidFill>
              </a:rPr>
              <a:t>yellow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72200" y="1626669"/>
            <a:ext cx="4951414" cy="43869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 9</a:t>
            </a:r>
            <a:r>
              <a:rPr lang="en-US" dirty="0"/>
              <a:t>.	Sell 15 </a:t>
            </a:r>
            <a:r>
              <a:rPr lang="en-US" b="1" dirty="0" smtClean="0">
                <a:solidFill>
                  <a:srgbClr val="FFC000"/>
                </a:solidFill>
              </a:rPr>
              <a:t>yellow</a:t>
            </a:r>
          </a:p>
          <a:p>
            <a:pPr marL="0" indent="0">
              <a:buNone/>
            </a:pPr>
            <a:r>
              <a:rPr lang="en-US" dirty="0" smtClean="0"/>
              <a:t>10</a:t>
            </a:r>
            <a:r>
              <a:rPr lang="en-US" dirty="0"/>
              <a:t>.	Sell 5 </a:t>
            </a:r>
            <a:r>
              <a:rPr lang="en-US" b="1" dirty="0">
                <a:solidFill>
                  <a:srgbClr val="00B050"/>
                </a:solidFill>
              </a:rPr>
              <a:t>green</a:t>
            </a:r>
          </a:p>
          <a:p>
            <a:pPr marL="0" indent="0">
              <a:buNone/>
            </a:pPr>
            <a:r>
              <a:rPr lang="en-US" dirty="0"/>
              <a:t>11.	Purchase 9 </a:t>
            </a:r>
            <a:r>
              <a:rPr lang="en-US" b="1" dirty="0">
                <a:solidFill>
                  <a:schemeClr val="accent1"/>
                </a:solidFill>
              </a:rPr>
              <a:t>orange</a:t>
            </a:r>
          </a:p>
          <a:p>
            <a:pPr marL="0" indent="0">
              <a:buNone/>
            </a:pPr>
            <a:r>
              <a:rPr lang="en-US" dirty="0"/>
              <a:t>12.	Sell 5 </a:t>
            </a:r>
            <a:r>
              <a:rPr lang="en-US" b="1" dirty="0">
                <a:solidFill>
                  <a:srgbClr val="FF0000"/>
                </a:solidFill>
              </a:rPr>
              <a:t>red</a:t>
            </a:r>
          </a:p>
          <a:p>
            <a:pPr marL="0" indent="0">
              <a:buNone/>
            </a:pPr>
            <a:r>
              <a:rPr lang="en-US" dirty="0"/>
              <a:t>13.	Purchase 6 </a:t>
            </a:r>
            <a:r>
              <a:rPr lang="en-US" dirty="0">
                <a:solidFill>
                  <a:srgbClr val="00B050"/>
                </a:solidFill>
              </a:rPr>
              <a:t>green</a:t>
            </a:r>
          </a:p>
          <a:p>
            <a:pPr marL="0" indent="0">
              <a:buNone/>
            </a:pPr>
            <a:r>
              <a:rPr lang="en-US" dirty="0"/>
              <a:t>14.	Sell 8 </a:t>
            </a:r>
            <a:r>
              <a:rPr lang="en-US" b="1" dirty="0">
                <a:solidFill>
                  <a:schemeClr val="accent1"/>
                </a:solidFill>
              </a:rPr>
              <a:t>orange</a:t>
            </a:r>
          </a:p>
          <a:p>
            <a:pPr marL="0" indent="0">
              <a:buNone/>
            </a:pPr>
            <a:r>
              <a:rPr lang="en-US" dirty="0"/>
              <a:t>15.	Purchase 5 </a:t>
            </a:r>
            <a:r>
              <a:rPr lang="en-US" b="1" dirty="0">
                <a:solidFill>
                  <a:srgbClr val="FFC000"/>
                </a:solidFill>
              </a:rPr>
              <a:t>yellow</a:t>
            </a:r>
          </a:p>
        </p:txBody>
      </p:sp>
    </p:spTree>
    <p:extLst>
      <p:ext uri="{BB962C8B-B14F-4D97-AF65-F5344CB8AC3E}">
        <p14:creationId xmlns:p14="http://schemas.microsoft.com/office/powerpoint/2010/main" val="424178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PART A:</a:t>
            </a:r>
            <a:r>
              <a:rPr lang="en-US" dirty="0"/>
              <a:t>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Calculate how much inventory (# of items and the total $ amount) there is left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endParaRPr lang="en-US" sz="3200" b="1" dirty="0" smtClean="0"/>
          </a:p>
          <a:p>
            <a:r>
              <a:rPr lang="en-US" sz="3200" b="1" dirty="0"/>
              <a:t>Calculate how much inventory (# of items and the total $ amount) was sold.</a:t>
            </a:r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76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type="body" idx="1"/>
          </p:nvPr>
        </p:nvSpPr>
        <p:spPr>
          <a:xfrm>
            <a:off x="1070038" y="1681163"/>
            <a:ext cx="4956048" cy="512646"/>
          </a:xfrm>
        </p:spPr>
        <p:txBody>
          <a:bodyPr/>
          <a:lstStyle/>
          <a:p>
            <a:r>
              <a:rPr lang="en-US" dirty="0" smtClean="0"/>
              <a:t>Inventory Left</a:t>
            </a:r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78514877"/>
              </p:ext>
            </p:extLst>
          </p:nvPr>
        </p:nvGraphicFramePr>
        <p:xfrm>
          <a:off x="731520" y="2505075"/>
          <a:ext cx="4010342" cy="2386012"/>
        </p:xfrm>
        <a:graphic>
          <a:graphicData uri="http://schemas.openxmlformats.org/drawingml/2006/table">
            <a:tbl>
              <a:tblPr/>
              <a:tblGrid>
                <a:gridCol w="938591">
                  <a:extLst>
                    <a:ext uri="{9D8B030D-6E8A-4147-A177-3AD203B41FA5}">
                      <a16:colId xmlns:a16="http://schemas.microsoft.com/office/drawing/2014/main" val="1702442404"/>
                    </a:ext>
                  </a:extLst>
                </a:gridCol>
                <a:gridCol w="1023917">
                  <a:extLst>
                    <a:ext uri="{9D8B030D-6E8A-4147-A177-3AD203B41FA5}">
                      <a16:colId xmlns:a16="http://schemas.microsoft.com/office/drawing/2014/main" val="1028567772"/>
                    </a:ext>
                  </a:extLst>
                </a:gridCol>
                <a:gridCol w="1023917">
                  <a:extLst>
                    <a:ext uri="{9D8B030D-6E8A-4147-A177-3AD203B41FA5}">
                      <a16:colId xmlns:a16="http://schemas.microsoft.com/office/drawing/2014/main" val="594635645"/>
                    </a:ext>
                  </a:extLst>
                </a:gridCol>
                <a:gridCol w="1023917">
                  <a:extLst>
                    <a:ext uri="{9D8B030D-6E8A-4147-A177-3AD203B41FA5}">
                      <a16:colId xmlns:a16="http://schemas.microsoft.com/office/drawing/2014/main" val="4260883827"/>
                    </a:ext>
                  </a:extLst>
                </a:gridCol>
              </a:tblGrid>
              <a:tr h="339188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6240025"/>
                  </a:ext>
                </a:extLst>
              </a:tr>
              <a:tr h="339188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(# x Cost)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2124313"/>
                  </a:ext>
                </a:extLst>
              </a:tr>
              <a:tr h="33918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12.00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4275623"/>
                  </a:ext>
                </a:extLst>
              </a:tr>
              <a:tr h="33918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Orange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12.00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6312813"/>
                  </a:ext>
                </a:extLst>
              </a:tr>
              <a:tr h="33918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Yellow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15.75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0963172"/>
                  </a:ext>
                </a:extLst>
              </a:tr>
              <a:tr h="33918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Green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22.00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3461355"/>
                  </a:ext>
                </a:extLst>
              </a:tr>
              <a:tr h="35088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61.75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3394383"/>
                  </a:ext>
                </a:extLst>
              </a:tr>
            </a:tbl>
          </a:graphicData>
        </a:graphic>
      </p:graphicFrame>
      <p:sp>
        <p:nvSpPr>
          <p:cNvPr id="11" name="Content Placeholder 10"/>
          <p:cNvSpPr>
            <a:spLocks noGrp="1"/>
          </p:cNvSpPr>
          <p:nvPr>
            <p:ph type="body" sz="quarter" idx="3"/>
          </p:nvPr>
        </p:nvSpPr>
        <p:spPr>
          <a:xfrm>
            <a:off x="6167566" y="1681163"/>
            <a:ext cx="4956048" cy="43757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Inventory Sold</a:t>
            </a:r>
            <a:endParaRPr lang="en-US" dirty="0"/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346160218"/>
              </p:ext>
            </p:extLst>
          </p:nvPr>
        </p:nvGraphicFramePr>
        <p:xfrm>
          <a:off x="6439302" y="2505075"/>
          <a:ext cx="3869355" cy="2386012"/>
        </p:xfrm>
        <a:graphic>
          <a:graphicData uri="http://schemas.openxmlformats.org/drawingml/2006/table">
            <a:tbl>
              <a:tblPr/>
              <a:tblGrid>
                <a:gridCol w="1289785">
                  <a:extLst>
                    <a:ext uri="{9D8B030D-6E8A-4147-A177-3AD203B41FA5}">
                      <a16:colId xmlns:a16="http://schemas.microsoft.com/office/drawing/2014/main" val="616225181"/>
                    </a:ext>
                  </a:extLst>
                </a:gridCol>
                <a:gridCol w="1289785">
                  <a:extLst>
                    <a:ext uri="{9D8B030D-6E8A-4147-A177-3AD203B41FA5}">
                      <a16:colId xmlns:a16="http://schemas.microsoft.com/office/drawing/2014/main" val="2110595188"/>
                    </a:ext>
                  </a:extLst>
                </a:gridCol>
                <a:gridCol w="1289785">
                  <a:extLst>
                    <a:ext uri="{9D8B030D-6E8A-4147-A177-3AD203B41FA5}">
                      <a16:colId xmlns:a16="http://schemas.microsoft.com/office/drawing/2014/main" val="3812473786"/>
                    </a:ext>
                  </a:extLst>
                </a:gridCol>
              </a:tblGrid>
              <a:tr h="339188"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161382"/>
                  </a:ext>
                </a:extLst>
              </a:tr>
              <a:tr h="3391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(# x Cost)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924693"/>
                  </a:ext>
                </a:extLst>
              </a:tr>
              <a:tr h="3391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11.00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731266"/>
                  </a:ext>
                </a:extLst>
              </a:tr>
              <a:tr h="3391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16.50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5978521"/>
                  </a:ext>
                </a:extLst>
              </a:tr>
              <a:tr h="3391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26.25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3539644"/>
                  </a:ext>
                </a:extLst>
              </a:tr>
              <a:tr h="3391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10.00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1439632"/>
                  </a:ext>
                </a:extLst>
              </a:tr>
              <a:tr h="3508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63.75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3001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727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65214" y="0"/>
            <a:ext cx="10058402" cy="895149"/>
          </a:xfrm>
        </p:spPr>
        <p:txBody>
          <a:bodyPr/>
          <a:lstStyle/>
          <a:p>
            <a:r>
              <a:rPr lang="en-US" b="1" dirty="0"/>
              <a:t>PART B:</a:t>
            </a:r>
            <a:r>
              <a:rPr lang="en-US" dirty="0"/>
              <a:t>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65214" y="1251284"/>
            <a:ext cx="10058400" cy="4730416"/>
          </a:xfrm>
        </p:spPr>
        <p:txBody>
          <a:bodyPr>
            <a:normAutofit fontScale="92500" lnSpcReduction="20000"/>
          </a:bodyPr>
          <a:lstStyle/>
          <a:p>
            <a:r>
              <a:rPr lang="en-US" sz="3200" b="1" dirty="0"/>
              <a:t>Now, assume new inventory purchases are placed on the shelves behind any existing items and when customers buy the items they MUST take the inventory in the front, </a:t>
            </a:r>
            <a:r>
              <a:rPr lang="en-US" sz="3200" b="1" i="1" u="sng" dirty="0"/>
              <a:t>regardless of color</a:t>
            </a:r>
            <a:r>
              <a:rPr lang="en-US" sz="3200" b="1" dirty="0"/>
              <a:t> (go back to the beginning and everywhere it says “sell”, mark out the color).</a:t>
            </a:r>
          </a:p>
          <a:p>
            <a:pPr lvl="1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Calculate how much inventory (# of items and the total $ amount) there is left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lvl="1"/>
            <a:endParaRPr lang="en-US" sz="2800" b="1" dirty="0"/>
          </a:p>
          <a:p>
            <a:pPr lvl="1"/>
            <a:r>
              <a:rPr lang="en-US" sz="2800" b="1" dirty="0"/>
              <a:t>Calculate how much inventory (# of items and the total $ amount) was sold.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73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465271"/>
          </a:xfrm>
        </p:spPr>
        <p:txBody>
          <a:bodyPr/>
          <a:lstStyle/>
          <a:p>
            <a:r>
              <a:rPr lang="en-US" dirty="0" smtClean="0"/>
              <a:t>Inventory Left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465271"/>
          </a:xfrm>
        </p:spPr>
        <p:txBody>
          <a:bodyPr/>
          <a:lstStyle/>
          <a:p>
            <a:r>
              <a:rPr lang="en-US" dirty="0" smtClean="0"/>
              <a:t>Inventory Sold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829905176"/>
              </p:ext>
            </p:extLst>
          </p:nvPr>
        </p:nvGraphicFramePr>
        <p:xfrm>
          <a:off x="6400801" y="2303599"/>
          <a:ext cx="3811602" cy="2587488"/>
        </p:xfrm>
        <a:graphic>
          <a:graphicData uri="http://schemas.openxmlformats.org/drawingml/2006/table">
            <a:tbl>
              <a:tblPr/>
              <a:tblGrid>
                <a:gridCol w="1270534">
                  <a:extLst>
                    <a:ext uri="{9D8B030D-6E8A-4147-A177-3AD203B41FA5}">
                      <a16:colId xmlns:a16="http://schemas.microsoft.com/office/drawing/2014/main" val="1000232028"/>
                    </a:ext>
                  </a:extLst>
                </a:gridCol>
                <a:gridCol w="1270534">
                  <a:extLst>
                    <a:ext uri="{9D8B030D-6E8A-4147-A177-3AD203B41FA5}">
                      <a16:colId xmlns:a16="http://schemas.microsoft.com/office/drawing/2014/main" val="959154978"/>
                    </a:ext>
                  </a:extLst>
                </a:gridCol>
                <a:gridCol w="1270534">
                  <a:extLst>
                    <a:ext uri="{9D8B030D-6E8A-4147-A177-3AD203B41FA5}">
                      <a16:colId xmlns:a16="http://schemas.microsoft.com/office/drawing/2014/main" val="1334676197"/>
                    </a:ext>
                  </a:extLst>
                </a:gridCol>
              </a:tblGrid>
              <a:tr h="367829"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1734794"/>
                  </a:ext>
                </a:extLst>
              </a:tr>
              <a:tr h="3678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(# x Cost)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9297594"/>
                  </a:ext>
                </a:extLst>
              </a:tr>
              <a:tr h="3678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15.00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0940382"/>
                  </a:ext>
                </a:extLst>
              </a:tr>
              <a:tr h="3678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15.00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7984361"/>
                  </a:ext>
                </a:extLst>
              </a:tr>
              <a:tr h="3678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12.25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8072879"/>
                  </a:ext>
                </a:extLst>
              </a:tr>
              <a:tr h="3678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20.00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1730566"/>
                  </a:ext>
                </a:extLst>
              </a:tr>
              <a:tr h="3805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62.25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6100568"/>
                  </a:ext>
                </a:extLst>
              </a:tr>
            </a:tbl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54679020"/>
              </p:ext>
            </p:extLst>
          </p:nvPr>
        </p:nvGraphicFramePr>
        <p:xfrm>
          <a:off x="924027" y="2303599"/>
          <a:ext cx="3994481" cy="2587488"/>
        </p:xfrm>
        <a:graphic>
          <a:graphicData uri="http://schemas.openxmlformats.org/drawingml/2006/table">
            <a:tbl>
              <a:tblPr/>
              <a:tblGrid>
                <a:gridCol w="934880">
                  <a:extLst>
                    <a:ext uri="{9D8B030D-6E8A-4147-A177-3AD203B41FA5}">
                      <a16:colId xmlns:a16="http://schemas.microsoft.com/office/drawing/2014/main" val="2441272400"/>
                    </a:ext>
                  </a:extLst>
                </a:gridCol>
                <a:gridCol w="1019867">
                  <a:extLst>
                    <a:ext uri="{9D8B030D-6E8A-4147-A177-3AD203B41FA5}">
                      <a16:colId xmlns:a16="http://schemas.microsoft.com/office/drawing/2014/main" val="3117370434"/>
                    </a:ext>
                  </a:extLst>
                </a:gridCol>
                <a:gridCol w="1019867">
                  <a:extLst>
                    <a:ext uri="{9D8B030D-6E8A-4147-A177-3AD203B41FA5}">
                      <a16:colId xmlns:a16="http://schemas.microsoft.com/office/drawing/2014/main" val="1603584261"/>
                    </a:ext>
                  </a:extLst>
                </a:gridCol>
                <a:gridCol w="1019867">
                  <a:extLst>
                    <a:ext uri="{9D8B030D-6E8A-4147-A177-3AD203B41FA5}">
                      <a16:colId xmlns:a16="http://schemas.microsoft.com/office/drawing/2014/main" val="835794574"/>
                    </a:ext>
                  </a:extLst>
                </a:gridCol>
              </a:tblGrid>
              <a:tr h="367829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9930361"/>
                  </a:ext>
                </a:extLst>
              </a:tr>
              <a:tr h="367829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(# x Cost)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4684038"/>
                  </a:ext>
                </a:extLst>
              </a:tr>
              <a:tr h="36782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8.00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3815192"/>
                  </a:ext>
                </a:extLst>
              </a:tr>
              <a:tr h="36782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Orange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13.50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9258818"/>
                  </a:ext>
                </a:extLst>
              </a:tr>
              <a:tr h="36782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Yellow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29.75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5284772"/>
                  </a:ext>
                </a:extLst>
              </a:tr>
              <a:tr h="36782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Green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12.00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625191"/>
                  </a:ext>
                </a:extLst>
              </a:tr>
              <a:tr h="38051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63.25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9967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911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4" y="701964"/>
            <a:ext cx="10058400" cy="5279736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PBL encourages </a:t>
            </a:r>
            <a:r>
              <a:rPr lang="en-US" sz="4000" b="1" dirty="0"/>
              <a:t>reform-based constructivist practices </a:t>
            </a:r>
            <a:r>
              <a:rPr lang="en-US" sz="4000" b="1" dirty="0" smtClean="0"/>
              <a:t>whereby </a:t>
            </a:r>
            <a:r>
              <a:rPr lang="en-US" sz="4000" b="1" u="sng" dirty="0" smtClean="0">
                <a:solidFill>
                  <a:schemeClr val="accent6">
                    <a:lumMod val="50000"/>
                  </a:schemeClr>
                </a:solidFill>
              </a:rPr>
              <a:t>teachers </a:t>
            </a:r>
            <a:r>
              <a:rPr lang="en-US" sz="4000" b="1" u="sng" dirty="0">
                <a:solidFill>
                  <a:schemeClr val="accent6">
                    <a:lumMod val="50000"/>
                  </a:schemeClr>
                </a:solidFill>
              </a:rPr>
              <a:t>shift from expert providers of knowledge to facilitators of </a:t>
            </a:r>
            <a:r>
              <a:rPr lang="en-US" sz="4000" b="1" u="sng" dirty="0" smtClean="0">
                <a:solidFill>
                  <a:schemeClr val="accent6">
                    <a:lumMod val="50000"/>
                  </a:schemeClr>
                </a:solidFill>
              </a:rPr>
              <a:t>learning</a:t>
            </a:r>
          </a:p>
          <a:p>
            <a:endParaRPr lang="en-US" sz="2800" dirty="0" smtClean="0"/>
          </a:p>
          <a:p>
            <a:r>
              <a:rPr lang="en-US" sz="1600" b="1" dirty="0" err="1" smtClean="0"/>
              <a:t>Savery</a:t>
            </a:r>
            <a:r>
              <a:rPr lang="en-US" sz="1600" b="1" dirty="0"/>
              <a:t>, J. R., &amp; Duffy, T. M. (1995). Problem based learning: An instructional model and its constructivist framework. Educational Technology, 35(5), 31–38.</a:t>
            </a:r>
          </a:p>
        </p:txBody>
      </p:sp>
    </p:spTree>
    <p:extLst>
      <p:ext uri="{BB962C8B-B14F-4D97-AF65-F5344CB8AC3E}">
        <p14:creationId xmlns:p14="http://schemas.microsoft.com/office/powerpoint/2010/main" val="155366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65212" y="269507"/>
            <a:ext cx="10058402" cy="619225"/>
          </a:xfrm>
        </p:spPr>
        <p:txBody>
          <a:bodyPr/>
          <a:lstStyle/>
          <a:p>
            <a:r>
              <a:rPr lang="en-US" b="1" dirty="0"/>
              <a:t>PART C:</a:t>
            </a:r>
            <a:r>
              <a:rPr lang="en-US" dirty="0"/>
              <a:t>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65214" y="888732"/>
            <a:ext cx="10058400" cy="5092968"/>
          </a:xfrm>
        </p:spPr>
        <p:txBody>
          <a:bodyPr>
            <a:normAutofit lnSpcReduction="10000"/>
          </a:bodyPr>
          <a:lstStyle/>
          <a:p>
            <a:r>
              <a:rPr lang="en-US" sz="3200" b="1" dirty="0"/>
              <a:t>Assume new inventory purchases are placed in front of older items on the shelves and when customers buy the items they MUST take the inventory from the front, </a:t>
            </a:r>
            <a:r>
              <a:rPr lang="en-US" sz="3200" b="1" i="1" u="sng" dirty="0"/>
              <a:t>regardless of the color</a:t>
            </a:r>
            <a:r>
              <a:rPr lang="en-US" sz="3200" b="1" dirty="0"/>
              <a:t>.</a:t>
            </a:r>
          </a:p>
          <a:p>
            <a:pPr lvl="1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Calculate how much inventory (# of items and the total $ amount) there is left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lvl="1"/>
            <a:endParaRPr lang="en-US" sz="2800" b="1" dirty="0"/>
          </a:p>
          <a:p>
            <a:pPr lvl="1"/>
            <a:r>
              <a:rPr lang="en-US" sz="2800" b="1" dirty="0"/>
              <a:t>Calculate how much inventory (# of items and the total $ amount) was sold.</a:t>
            </a:r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0417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PART C: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43639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Inventory Left	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5310724"/>
              </p:ext>
            </p:extLst>
          </p:nvPr>
        </p:nvGraphicFramePr>
        <p:xfrm>
          <a:off x="664142" y="2598823"/>
          <a:ext cx="4077720" cy="2292264"/>
        </p:xfrm>
        <a:graphic>
          <a:graphicData uri="http://schemas.openxmlformats.org/drawingml/2006/table">
            <a:tbl>
              <a:tblPr/>
              <a:tblGrid>
                <a:gridCol w="954360">
                  <a:extLst>
                    <a:ext uri="{9D8B030D-6E8A-4147-A177-3AD203B41FA5}">
                      <a16:colId xmlns:a16="http://schemas.microsoft.com/office/drawing/2014/main" val="2194347265"/>
                    </a:ext>
                  </a:extLst>
                </a:gridCol>
                <a:gridCol w="1041120">
                  <a:extLst>
                    <a:ext uri="{9D8B030D-6E8A-4147-A177-3AD203B41FA5}">
                      <a16:colId xmlns:a16="http://schemas.microsoft.com/office/drawing/2014/main" val="628868794"/>
                    </a:ext>
                  </a:extLst>
                </a:gridCol>
                <a:gridCol w="1041120">
                  <a:extLst>
                    <a:ext uri="{9D8B030D-6E8A-4147-A177-3AD203B41FA5}">
                      <a16:colId xmlns:a16="http://schemas.microsoft.com/office/drawing/2014/main" val="1379381429"/>
                    </a:ext>
                  </a:extLst>
                </a:gridCol>
                <a:gridCol w="1041120">
                  <a:extLst>
                    <a:ext uri="{9D8B030D-6E8A-4147-A177-3AD203B41FA5}">
                      <a16:colId xmlns:a16="http://schemas.microsoft.com/office/drawing/2014/main" val="337106991"/>
                    </a:ext>
                  </a:extLst>
                </a:gridCol>
              </a:tblGrid>
              <a:tr h="325861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0708625"/>
                  </a:ext>
                </a:extLst>
              </a:tr>
              <a:tr h="325861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(# x Cost)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6036798"/>
                  </a:ext>
                </a:extLst>
              </a:tr>
              <a:tr h="32586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13.00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2518461"/>
                  </a:ext>
                </a:extLst>
              </a:tr>
              <a:tr h="32586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Orange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18.00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0607469"/>
                  </a:ext>
                </a:extLst>
              </a:tr>
              <a:tr h="32586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Yellow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8.75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0440383"/>
                  </a:ext>
                </a:extLst>
              </a:tr>
              <a:tr h="32586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Green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20.00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5712635"/>
                  </a:ext>
                </a:extLst>
              </a:tr>
              <a:tr h="33709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59.75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464550"/>
                  </a:ext>
                </a:extLst>
              </a:tr>
            </a:tbl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43639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Inventory Sold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788756815"/>
              </p:ext>
            </p:extLst>
          </p:nvPr>
        </p:nvGraphicFramePr>
        <p:xfrm>
          <a:off x="6497052" y="2598823"/>
          <a:ext cx="3067635" cy="2292264"/>
        </p:xfrm>
        <a:graphic>
          <a:graphicData uri="http://schemas.openxmlformats.org/drawingml/2006/table">
            <a:tbl>
              <a:tblPr/>
              <a:tblGrid>
                <a:gridCol w="1022545">
                  <a:extLst>
                    <a:ext uri="{9D8B030D-6E8A-4147-A177-3AD203B41FA5}">
                      <a16:colId xmlns:a16="http://schemas.microsoft.com/office/drawing/2014/main" val="3029080274"/>
                    </a:ext>
                  </a:extLst>
                </a:gridCol>
                <a:gridCol w="1022545">
                  <a:extLst>
                    <a:ext uri="{9D8B030D-6E8A-4147-A177-3AD203B41FA5}">
                      <a16:colId xmlns:a16="http://schemas.microsoft.com/office/drawing/2014/main" val="162426591"/>
                    </a:ext>
                  </a:extLst>
                </a:gridCol>
                <a:gridCol w="1022545">
                  <a:extLst>
                    <a:ext uri="{9D8B030D-6E8A-4147-A177-3AD203B41FA5}">
                      <a16:colId xmlns:a16="http://schemas.microsoft.com/office/drawing/2014/main" val="1737033113"/>
                    </a:ext>
                  </a:extLst>
                </a:gridCol>
              </a:tblGrid>
              <a:tr h="325861"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7417132"/>
                  </a:ext>
                </a:extLst>
              </a:tr>
              <a:tr h="3258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(# x Cost)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0190458"/>
                  </a:ext>
                </a:extLst>
              </a:tr>
              <a:tr h="3258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10.00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9684777"/>
                  </a:ext>
                </a:extLst>
              </a:tr>
              <a:tr h="3258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10.50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3853618"/>
                  </a:ext>
                </a:extLst>
              </a:tr>
              <a:tr h="3258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33.25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0353207"/>
                  </a:ext>
                </a:extLst>
              </a:tr>
              <a:tr h="3258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12.00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4828362"/>
                  </a:ext>
                </a:extLst>
              </a:tr>
              <a:tr h="3370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65.75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9535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59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/>
              <a:t>INVENTORY COST FLOW ASSUMPTIONS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87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65214" y="298383"/>
            <a:ext cx="10058400" cy="568331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sz="3200" b="1" dirty="0"/>
              <a:t>The cost at which a business purchases its inventory will likely change during the accounting period</a:t>
            </a:r>
          </a:p>
          <a:p>
            <a:pPr>
              <a:lnSpc>
                <a:spcPct val="80000"/>
              </a:lnSpc>
            </a:pP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</a:rPr>
              <a:t>If the business has a very small quantity of inventory (typically high-priced), the </a:t>
            </a: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</a:rPr>
              <a:t>Specific-Identification Method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</a:rPr>
              <a:t> of costing may be used</a:t>
            </a:r>
          </a:p>
          <a:p>
            <a:pPr lvl="1">
              <a:lnSpc>
                <a:spcPct val="80000"/>
              </a:lnSpc>
            </a:pPr>
            <a:r>
              <a:rPr lang="en-US" altLang="en-US" sz="2800" b="1" dirty="0"/>
              <a:t>Inventory items must be able to be specifically identified through the use of serial numbers, VIN numbers, etc.</a:t>
            </a:r>
          </a:p>
          <a:p>
            <a:pPr lvl="1">
              <a:lnSpc>
                <a:spcPct val="80000"/>
              </a:lnSpc>
            </a:pPr>
            <a:r>
              <a:rPr lang="en-US" altLang="en-US" sz="2800" b="1" dirty="0"/>
              <a:t>When an item is sold, its specific cost is transferred out of Inventory and into COGS</a:t>
            </a:r>
          </a:p>
          <a:p>
            <a:pPr lvl="2">
              <a:lnSpc>
                <a:spcPct val="80000"/>
              </a:lnSpc>
            </a:pPr>
            <a:r>
              <a:rPr lang="en-US" altLang="en-US" sz="2400" b="1" dirty="0"/>
              <a:t>Does a perfect job of matching expense with </a:t>
            </a:r>
            <a:r>
              <a:rPr lang="en-US" altLang="en-US" sz="2400" b="1" dirty="0" smtClean="0"/>
              <a:t>revenue</a:t>
            </a:r>
            <a:endParaRPr lang="en-US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7900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4" y="288758"/>
            <a:ext cx="10058400" cy="569294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sz="3600" b="1" dirty="0"/>
              <a:t>For most businesses, however, this is not practical so companies use one of the three cost-flow assumption methods (FIFO, LIFO, Weighted-Average) </a:t>
            </a:r>
          </a:p>
          <a:p>
            <a:pPr>
              <a:lnSpc>
                <a:spcPct val="80000"/>
              </a:lnSpc>
            </a:pPr>
            <a:endParaRPr lang="en-US" altLang="en-US" sz="3600" b="1" dirty="0"/>
          </a:p>
          <a:p>
            <a:pPr lvl="1">
              <a:lnSpc>
                <a:spcPct val="80000"/>
              </a:lnSpc>
            </a:pP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</a:rPr>
              <a:t>These methods </a:t>
            </a:r>
            <a:r>
              <a:rPr lang="en-US" altLang="en-US" sz="3200" b="1" i="1" dirty="0">
                <a:solidFill>
                  <a:schemeClr val="tx1">
                    <a:lumMod val="50000"/>
                  </a:schemeClr>
                </a:solidFill>
              </a:rPr>
              <a:t>assume</a:t>
            </a: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</a:rPr>
              <a:t>that costs flow a particular way; the actual physical flow of goods may or may not be the same as the </a:t>
            </a:r>
            <a:r>
              <a:rPr lang="en-US" altLang="en-US" sz="3200" b="1" dirty="0" smtClean="0">
                <a:solidFill>
                  <a:schemeClr val="accent6">
                    <a:lumMod val="50000"/>
                  </a:schemeClr>
                </a:solidFill>
              </a:rPr>
              <a:t>assumption</a:t>
            </a:r>
            <a:endParaRPr lang="en-US" alt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9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4" y="471638"/>
            <a:ext cx="10058400" cy="606391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</a:rPr>
              <a:t>FIFO (First-In, First-Out) </a:t>
            </a:r>
            <a:r>
              <a:rPr lang="en-US" altLang="en-US" sz="2800" b="1" dirty="0"/>
              <a:t>assumes that the earliest inventory items are sold first (this reflects the actual physical flow for many businesses)</a:t>
            </a:r>
          </a:p>
          <a:p>
            <a:pPr lvl="1">
              <a:lnSpc>
                <a:spcPct val="80000"/>
              </a:lnSpc>
            </a:pPr>
            <a:r>
              <a:rPr lang="en-US" altLang="en-US" sz="2400" b="1" dirty="0">
                <a:solidFill>
                  <a:schemeClr val="accent6">
                    <a:lumMod val="50000"/>
                  </a:schemeClr>
                </a:solidFill>
              </a:rPr>
              <a:t>Ending Inventory is made up of the most recent purchases so it most accurately reflects current cost</a:t>
            </a:r>
          </a:p>
          <a:p>
            <a:pPr lvl="1">
              <a:lnSpc>
                <a:spcPct val="80000"/>
              </a:lnSpc>
            </a:pPr>
            <a:r>
              <a:rPr lang="en-US" altLang="en-US" sz="2400" b="1" dirty="0">
                <a:solidFill>
                  <a:schemeClr val="accent6">
                    <a:lumMod val="50000"/>
                  </a:schemeClr>
                </a:solidFill>
              </a:rPr>
              <a:t>COGS is made up of older costs; when matched to current sales “phantom profits” may result (profits overstated</a:t>
            </a:r>
            <a:r>
              <a:rPr lang="en-US" altLang="en-US" sz="2400" b="1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pPr lvl="1">
              <a:lnSpc>
                <a:spcPct val="80000"/>
              </a:lnSpc>
            </a:pPr>
            <a:endParaRPr lang="en-US" altLang="en-US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</a:rPr>
              <a:t>LIFO (Last-In, First-Out) </a:t>
            </a:r>
            <a:r>
              <a:rPr lang="en-US" altLang="en-US" sz="2800" b="1" dirty="0"/>
              <a:t>assumes that the most recently purchased items are sold first</a:t>
            </a:r>
          </a:p>
          <a:p>
            <a:pPr lvl="1">
              <a:lnSpc>
                <a:spcPct val="80000"/>
              </a:lnSpc>
            </a:pPr>
            <a:r>
              <a:rPr lang="en-US" altLang="en-US" sz="2400" b="1" dirty="0">
                <a:solidFill>
                  <a:schemeClr val="accent6">
                    <a:lumMod val="50000"/>
                  </a:schemeClr>
                </a:solidFill>
              </a:rPr>
              <a:t>Ending Inventory is made up of the older costs so it does not reflect the current cost of the inventory</a:t>
            </a:r>
          </a:p>
          <a:p>
            <a:pPr lvl="1">
              <a:lnSpc>
                <a:spcPct val="80000"/>
              </a:lnSpc>
            </a:pPr>
            <a:r>
              <a:rPr lang="en-US" altLang="en-US" sz="2400" b="1" dirty="0">
                <a:solidFill>
                  <a:schemeClr val="accent6">
                    <a:lumMod val="50000"/>
                  </a:schemeClr>
                </a:solidFill>
              </a:rPr>
              <a:t>COGS is made up of very recent costs so when matched to current sales, profits are very realistic </a:t>
            </a:r>
          </a:p>
        </p:txBody>
      </p:sp>
    </p:spTree>
    <p:extLst>
      <p:ext uri="{BB962C8B-B14F-4D97-AF65-F5344CB8AC3E}">
        <p14:creationId xmlns:p14="http://schemas.microsoft.com/office/powerpoint/2010/main" val="119272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463528"/>
              </p:ext>
            </p:extLst>
          </p:nvPr>
        </p:nvGraphicFramePr>
        <p:xfrm>
          <a:off x="1039531" y="96259"/>
          <a:ext cx="8835988" cy="5998842"/>
        </p:xfrm>
        <a:graphic>
          <a:graphicData uri="http://schemas.openxmlformats.org/drawingml/2006/table">
            <a:tbl>
              <a:tblPr/>
              <a:tblGrid>
                <a:gridCol w="1023113">
                  <a:extLst>
                    <a:ext uri="{9D8B030D-6E8A-4147-A177-3AD203B41FA5}">
                      <a16:colId xmlns:a16="http://schemas.microsoft.com/office/drawing/2014/main" val="650916213"/>
                    </a:ext>
                  </a:extLst>
                </a:gridCol>
                <a:gridCol w="1116125">
                  <a:extLst>
                    <a:ext uri="{9D8B030D-6E8A-4147-A177-3AD203B41FA5}">
                      <a16:colId xmlns:a16="http://schemas.microsoft.com/office/drawing/2014/main" val="3239802234"/>
                    </a:ext>
                  </a:extLst>
                </a:gridCol>
                <a:gridCol w="1116125">
                  <a:extLst>
                    <a:ext uri="{9D8B030D-6E8A-4147-A177-3AD203B41FA5}">
                      <a16:colId xmlns:a16="http://schemas.microsoft.com/office/drawing/2014/main" val="2324645140"/>
                    </a:ext>
                  </a:extLst>
                </a:gridCol>
                <a:gridCol w="1116125">
                  <a:extLst>
                    <a:ext uri="{9D8B030D-6E8A-4147-A177-3AD203B41FA5}">
                      <a16:colId xmlns:a16="http://schemas.microsoft.com/office/drawing/2014/main" val="3033580141"/>
                    </a:ext>
                  </a:extLst>
                </a:gridCol>
                <a:gridCol w="1116125">
                  <a:extLst>
                    <a:ext uri="{9D8B030D-6E8A-4147-A177-3AD203B41FA5}">
                      <a16:colId xmlns:a16="http://schemas.microsoft.com/office/drawing/2014/main" val="2686967606"/>
                    </a:ext>
                  </a:extLst>
                </a:gridCol>
                <a:gridCol w="1116125">
                  <a:extLst>
                    <a:ext uri="{9D8B030D-6E8A-4147-A177-3AD203B41FA5}">
                      <a16:colId xmlns:a16="http://schemas.microsoft.com/office/drawing/2014/main" val="2745591727"/>
                    </a:ext>
                  </a:extLst>
                </a:gridCol>
                <a:gridCol w="1116125">
                  <a:extLst>
                    <a:ext uri="{9D8B030D-6E8A-4147-A177-3AD203B41FA5}">
                      <a16:colId xmlns:a16="http://schemas.microsoft.com/office/drawing/2014/main" val="1851554406"/>
                    </a:ext>
                  </a:extLst>
                </a:gridCol>
                <a:gridCol w="1116125">
                  <a:extLst>
                    <a:ext uri="{9D8B030D-6E8A-4147-A177-3AD203B41FA5}">
                      <a16:colId xmlns:a16="http://schemas.microsoft.com/office/drawing/2014/main" val="4292732991"/>
                    </a:ext>
                  </a:extLst>
                </a:gridCol>
              </a:tblGrid>
              <a:tr h="17729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SPECIFIC IDENTIFICATION</a:t>
                      </a:r>
                      <a:endParaRPr lang="en-US" sz="16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8" marR="4668" marT="4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8" marR="4668" marT="4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8" marR="4668" marT="4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8" marR="4668" marT="4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8" marR="4668" marT="4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7589386"/>
                  </a:ext>
                </a:extLst>
              </a:tr>
              <a:tr h="17729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8" marR="4668" marT="4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Inventory Left</a:t>
                      </a: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8" marR="4668" marT="4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Inventory Sold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0268841"/>
                  </a:ext>
                </a:extLst>
              </a:tr>
              <a:tr h="17729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8" marR="4668" marT="4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8" marR="4668" marT="4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3651889"/>
                  </a:ext>
                </a:extLst>
              </a:tr>
              <a:tr h="17729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8" marR="4668" marT="4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</a:t>
                      </a: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</a:t>
                      </a: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(# x Cost)</a:t>
                      </a: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8" marR="4668" marT="4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</a:t>
                      </a: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</a:t>
                      </a: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(# x Cost)</a:t>
                      </a: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0640331"/>
                  </a:ext>
                </a:extLst>
              </a:tr>
              <a:tr h="177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12.00 </a:t>
                      </a: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8" marR="4668" marT="4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11.00 </a:t>
                      </a: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3101444"/>
                  </a:ext>
                </a:extLst>
              </a:tr>
              <a:tr h="177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Orange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</a:t>
                      </a: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12.00 </a:t>
                      </a: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8" marR="4668" marT="4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</a:t>
                      </a: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16.50 </a:t>
                      </a: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9869508"/>
                  </a:ext>
                </a:extLst>
              </a:tr>
              <a:tr h="177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Yellow 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1.75</a:t>
                      </a: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15.75 </a:t>
                      </a: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8" marR="4668" marT="4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1.75</a:t>
                      </a: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26.25 </a:t>
                      </a: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2147419"/>
                  </a:ext>
                </a:extLst>
              </a:tr>
              <a:tr h="177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Green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</a:t>
                      </a: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22.00 </a:t>
                      </a: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8" marR="4668" marT="4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</a:t>
                      </a: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10.00 </a:t>
                      </a: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9051464"/>
                  </a:ext>
                </a:extLst>
              </a:tr>
              <a:tr h="1834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TOTALS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61.75 </a:t>
                      </a: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8" marR="4668" marT="4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63.75 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4456562"/>
                  </a:ext>
                </a:extLst>
              </a:tr>
              <a:tr h="183408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8" marR="4668" marT="4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8" marR="4668" marT="4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8" marR="4668" marT="4668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8" marR="4668" marT="4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8" marR="4668" marT="4668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3107181"/>
                  </a:ext>
                </a:extLst>
              </a:tr>
              <a:tr h="152236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8" marR="4668" marT="4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8" marR="4668" marT="4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8" marR="4668" marT="4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8" marR="4668" marT="4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8" marR="4668" marT="4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1864761"/>
                  </a:ext>
                </a:extLst>
              </a:tr>
              <a:tr h="177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FIFO</a:t>
                      </a:r>
                      <a:endParaRPr lang="en-US" sz="16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8" marR="4668" marT="4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8" marR="4668" marT="4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8" marR="4668" marT="4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8" marR="4668" marT="4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8" marR="4668" marT="4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5261536"/>
                  </a:ext>
                </a:extLst>
              </a:tr>
              <a:tr h="17729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8" marR="4668" marT="4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Inventory Left</a:t>
                      </a: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8" marR="4668" marT="4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Inventory Sold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9183732"/>
                  </a:ext>
                </a:extLst>
              </a:tr>
              <a:tr h="17729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8" marR="4668" marT="4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8" marR="4668" marT="4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066514"/>
                  </a:ext>
                </a:extLst>
              </a:tr>
              <a:tr h="17729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8" marR="4668" marT="4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</a:t>
                      </a: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</a:t>
                      </a: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(# x Cost)</a:t>
                      </a: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8" marR="4668" marT="4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</a:t>
                      </a: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</a:t>
                      </a: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(# x Cost)</a:t>
                      </a: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3534407"/>
                  </a:ext>
                </a:extLst>
              </a:tr>
              <a:tr h="177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8.00 </a:t>
                      </a: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8" marR="4668" marT="4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15.00 </a:t>
                      </a: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5952465"/>
                  </a:ext>
                </a:extLst>
              </a:tr>
              <a:tr h="177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Orange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</a:t>
                      </a: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13.50 </a:t>
                      </a: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8" marR="4668" marT="4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</a:t>
                      </a: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15.00 </a:t>
                      </a: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4570765"/>
                  </a:ext>
                </a:extLst>
              </a:tr>
              <a:tr h="177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Yellow 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1.75</a:t>
                      </a: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29.75 </a:t>
                      </a: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8" marR="4668" marT="4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1.75</a:t>
                      </a: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12.25 </a:t>
                      </a: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5283451"/>
                  </a:ext>
                </a:extLst>
              </a:tr>
              <a:tr h="177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Green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</a:t>
                      </a: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12.00 </a:t>
                      </a: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8" marR="4668" marT="4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</a:t>
                      </a: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20.00 </a:t>
                      </a: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3693041"/>
                  </a:ext>
                </a:extLst>
              </a:tr>
              <a:tr h="1834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TOTALS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63.25 </a:t>
                      </a: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8" marR="4668" marT="4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62.25 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9498565"/>
                  </a:ext>
                </a:extLst>
              </a:tr>
              <a:tr h="18952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8" marR="4668" marT="4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8" marR="4668" marT="4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8" marR="4668" marT="4668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8" marR="4668" marT="4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8" marR="4668" marT="4668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9932414"/>
                  </a:ext>
                </a:extLst>
              </a:tr>
              <a:tr h="183408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8" marR="4668" marT="4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8" marR="4668" marT="4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8" marR="4668" marT="4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8" marR="4668" marT="4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8" marR="4668" marT="4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3791133"/>
                  </a:ext>
                </a:extLst>
              </a:tr>
              <a:tr h="177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LIFO</a:t>
                      </a:r>
                      <a:endParaRPr lang="en-US" sz="16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8" marR="4668" marT="4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8" marR="4668" marT="4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8" marR="4668" marT="4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8" marR="4668" marT="4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8" marR="4668" marT="4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6957364"/>
                  </a:ext>
                </a:extLst>
              </a:tr>
              <a:tr h="17729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8" marR="4668" marT="4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Inventory Left</a:t>
                      </a: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8" marR="4668" marT="4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Inventory Sold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3216493"/>
                  </a:ext>
                </a:extLst>
              </a:tr>
              <a:tr h="17729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8" marR="4668" marT="4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8" marR="4668" marT="4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8863742"/>
                  </a:ext>
                </a:extLst>
              </a:tr>
              <a:tr h="17729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8" marR="4668" marT="4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</a:t>
                      </a: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</a:t>
                      </a: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(# x Cost)</a:t>
                      </a: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8" marR="4668" marT="4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</a:t>
                      </a: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</a:t>
                      </a: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(# x Cost)</a:t>
                      </a: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1976725"/>
                  </a:ext>
                </a:extLst>
              </a:tr>
              <a:tr h="177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13.00 </a:t>
                      </a: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8" marR="4668" marT="4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10.00 </a:t>
                      </a: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2890825"/>
                  </a:ext>
                </a:extLst>
              </a:tr>
              <a:tr h="177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Orange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</a:t>
                      </a: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18.00 </a:t>
                      </a: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8" marR="4668" marT="4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</a:t>
                      </a: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10.50 </a:t>
                      </a: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2029872"/>
                  </a:ext>
                </a:extLst>
              </a:tr>
              <a:tr h="177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Yellow 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1.75</a:t>
                      </a: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8.75 </a:t>
                      </a: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8" marR="4668" marT="4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1.75</a:t>
                      </a: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33.25 </a:t>
                      </a: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2779266"/>
                  </a:ext>
                </a:extLst>
              </a:tr>
              <a:tr h="177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Green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</a:t>
                      </a: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20.00 </a:t>
                      </a: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8" marR="4668" marT="4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</a:t>
                      </a: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12.00 </a:t>
                      </a: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499606"/>
                  </a:ext>
                </a:extLst>
              </a:tr>
              <a:tr h="1834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TOTALS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59.75 </a:t>
                      </a:r>
                    </a:p>
                  </a:txBody>
                  <a:tcPr marL="4668" marR="4668" marT="46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8" marR="4668" marT="46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65.75 </a:t>
                      </a:r>
                    </a:p>
                  </a:txBody>
                  <a:tcPr marL="4668" marR="4668" marT="46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84215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037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PBL Activity #3: Understanding Depreciation Methods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14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8383" y="0"/>
            <a:ext cx="11893617" cy="598170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Assume a company buys an asset that is expected to last 5 years.</a:t>
            </a:r>
          </a:p>
          <a:p>
            <a:r>
              <a:rPr lang="en-US" b="1" dirty="0"/>
              <a:t>Use your 100 M&amp;Ms to show how much of the asset is used up in each of the 5 years if:</a:t>
            </a:r>
          </a:p>
          <a:p>
            <a:pPr lvl="1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It is used up evenly </a:t>
            </a:r>
          </a:p>
          <a:p>
            <a:pPr lvl="1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It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is used up ½ in the first year, ¼ in the second year, 1/8 in the third year, 1/16 in the fourth year </a:t>
            </a:r>
          </a:p>
          <a:p>
            <a:pPr lvl="1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It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will be used up based on how much it is </a:t>
            </a:r>
            <a:r>
              <a:rPr lang="en-US" b="1" i="1" dirty="0">
                <a:solidFill>
                  <a:schemeClr val="accent6">
                    <a:lumMod val="50000"/>
                  </a:schemeClr>
                </a:solidFill>
              </a:rPr>
              <a:t>actually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used to produce inventory. It will produce 120 units over its life. Units produced are as follows: </a:t>
            </a:r>
          </a:p>
          <a:p>
            <a:pPr lvl="2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Year 1 = 15</a:t>
            </a:r>
          </a:p>
          <a:p>
            <a:pPr lvl="2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Year 2 = 25</a:t>
            </a:r>
          </a:p>
          <a:p>
            <a:pPr lvl="2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Year 3 = 20</a:t>
            </a:r>
          </a:p>
          <a:p>
            <a:pPr lvl="2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Year 4 = 40</a:t>
            </a:r>
          </a:p>
          <a:p>
            <a:pPr lvl="2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Year 5 =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20</a:t>
            </a:r>
          </a:p>
          <a:p>
            <a:r>
              <a:rPr lang="en-US" b="1" dirty="0"/>
              <a:t>Assume this asset cost $225,000 and complete the tables </a:t>
            </a:r>
            <a:r>
              <a:rPr lang="en-US" b="1" dirty="0" smtClean="0"/>
              <a:t>for </a:t>
            </a:r>
            <a:r>
              <a:rPr lang="en-US" b="1" dirty="0"/>
              <a:t>each of the 3 scenarios above.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00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Scenario #1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33396417"/>
              </p:ext>
            </p:extLst>
          </p:nvPr>
        </p:nvGraphicFramePr>
        <p:xfrm>
          <a:off x="1065213" y="1825625"/>
          <a:ext cx="4954587" cy="4187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54639026"/>
              </p:ext>
            </p:extLst>
          </p:nvPr>
        </p:nvGraphicFramePr>
        <p:xfrm>
          <a:off x="6179420" y="1001028"/>
          <a:ext cx="5524900" cy="3954050"/>
        </p:xfrm>
        <a:graphic>
          <a:graphicData uri="http://schemas.openxmlformats.org/drawingml/2006/table">
            <a:tbl>
              <a:tblPr firstRow="1" firstCol="1" bandRow="1"/>
              <a:tblGrid>
                <a:gridCol w="866650">
                  <a:extLst>
                    <a:ext uri="{9D8B030D-6E8A-4147-A177-3AD203B41FA5}">
                      <a16:colId xmlns:a16="http://schemas.microsoft.com/office/drawing/2014/main" val="657177418"/>
                    </a:ext>
                  </a:extLst>
                </a:gridCol>
                <a:gridCol w="1552750">
                  <a:extLst>
                    <a:ext uri="{9D8B030D-6E8A-4147-A177-3AD203B41FA5}">
                      <a16:colId xmlns:a16="http://schemas.microsoft.com/office/drawing/2014/main" val="620426801"/>
                    </a:ext>
                  </a:extLst>
                </a:gridCol>
                <a:gridCol w="1552750">
                  <a:extLst>
                    <a:ext uri="{9D8B030D-6E8A-4147-A177-3AD203B41FA5}">
                      <a16:colId xmlns:a16="http://schemas.microsoft.com/office/drawing/2014/main" val="1589488057"/>
                    </a:ext>
                  </a:extLst>
                </a:gridCol>
                <a:gridCol w="1552750">
                  <a:extLst>
                    <a:ext uri="{9D8B030D-6E8A-4147-A177-3AD203B41FA5}">
                      <a16:colId xmlns:a16="http://schemas.microsoft.com/office/drawing/2014/main" val="3862535031"/>
                    </a:ext>
                  </a:extLst>
                </a:gridCol>
              </a:tblGrid>
              <a:tr h="12957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Year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 Amount Used Up 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This Year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$ Amount Used Up for 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 Years to Date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 Amount 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Left to be Used in Future Years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653424"/>
                  </a:ext>
                </a:extLst>
              </a:tr>
              <a:tr h="4646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45,000 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45,000 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180,000 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4038000"/>
                  </a:ext>
                </a:extLst>
              </a:tr>
              <a:tr h="4646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45,000 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90,000 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135,000 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1067194"/>
                  </a:ext>
                </a:extLst>
              </a:tr>
              <a:tr h="4646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45,000 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135,000 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90,000 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9541853"/>
                  </a:ext>
                </a:extLst>
              </a:tr>
              <a:tr h="4646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45,000 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180,000 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45,000 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3702545"/>
                  </a:ext>
                </a:extLst>
              </a:tr>
              <a:tr h="4646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45,000 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225,000 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  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62412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858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4" y="258618"/>
            <a:ext cx="10058400" cy="5723082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PBL entails </a:t>
            </a:r>
            <a:r>
              <a:rPr lang="en-US" sz="4000" b="1" dirty="0"/>
              <a:t>the </a:t>
            </a:r>
            <a:r>
              <a:rPr lang="en-US" sz="4000" b="1" u="sng" dirty="0">
                <a:solidFill>
                  <a:schemeClr val="accent6">
                    <a:lumMod val="50000"/>
                  </a:schemeClr>
                </a:solidFill>
              </a:rPr>
              <a:t>construction of knowledge with multiple perspectives, within a social activity, and allows for self-awareness of learning and knowing while being context </a:t>
            </a:r>
            <a:r>
              <a:rPr lang="en-US" sz="4000" b="1" u="sng" dirty="0" smtClean="0">
                <a:solidFill>
                  <a:schemeClr val="accent6">
                    <a:lumMod val="50000"/>
                  </a:schemeClr>
                </a:solidFill>
              </a:rPr>
              <a:t>dependent</a:t>
            </a:r>
          </a:p>
          <a:p>
            <a:endParaRPr lang="en-US" sz="1600" dirty="0" smtClean="0"/>
          </a:p>
          <a:p>
            <a:r>
              <a:rPr lang="en-US" sz="1600" b="1" dirty="0" smtClean="0"/>
              <a:t>Duffy</a:t>
            </a:r>
            <a:r>
              <a:rPr lang="en-US" sz="1600" b="1" dirty="0"/>
              <a:t>, T. M. &amp; Cunningham, D. J. (1996). Constructivism: Implications for the design and delivery of instruction. In D. H. </a:t>
            </a:r>
            <a:r>
              <a:rPr lang="en-US" sz="1600" b="1" dirty="0" err="1"/>
              <a:t>Jonassen</a:t>
            </a:r>
            <a:r>
              <a:rPr lang="en-US" sz="1600" b="1" dirty="0"/>
              <a:t> (Ed), Handbook of research for educational communications and technology (pp. 170–98). New York: Macmillan.</a:t>
            </a:r>
            <a:endParaRPr lang="en-US" sz="1600" b="1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5202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Scenario #2</a:t>
            </a:r>
            <a:endParaRPr lang="en-US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33115445"/>
              </p:ext>
            </p:extLst>
          </p:nvPr>
        </p:nvGraphicFramePr>
        <p:xfrm>
          <a:off x="1065213" y="1825625"/>
          <a:ext cx="4954587" cy="4187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874137"/>
              </p:ext>
            </p:extLst>
          </p:nvPr>
        </p:nvGraphicFramePr>
        <p:xfrm>
          <a:off x="6094412" y="563379"/>
          <a:ext cx="5484779" cy="4049160"/>
        </p:xfrm>
        <a:graphic>
          <a:graphicData uri="http://schemas.openxmlformats.org/drawingml/2006/table">
            <a:tbl>
              <a:tblPr firstRow="1" firstCol="1" bandRow="1"/>
              <a:tblGrid>
                <a:gridCol w="860357">
                  <a:extLst>
                    <a:ext uri="{9D8B030D-6E8A-4147-A177-3AD203B41FA5}">
                      <a16:colId xmlns:a16="http://schemas.microsoft.com/office/drawing/2014/main" val="4046584358"/>
                    </a:ext>
                  </a:extLst>
                </a:gridCol>
                <a:gridCol w="1541474">
                  <a:extLst>
                    <a:ext uri="{9D8B030D-6E8A-4147-A177-3AD203B41FA5}">
                      <a16:colId xmlns:a16="http://schemas.microsoft.com/office/drawing/2014/main" val="2307081472"/>
                    </a:ext>
                  </a:extLst>
                </a:gridCol>
                <a:gridCol w="1541474">
                  <a:extLst>
                    <a:ext uri="{9D8B030D-6E8A-4147-A177-3AD203B41FA5}">
                      <a16:colId xmlns:a16="http://schemas.microsoft.com/office/drawing/2014/main" val="1704460518"/>
                    </a:ext>
                  </a:extLst>
                </a:gridCol>
                <a:gridCol w="1541474">
                  <a:extLst>
                    <a:ext uri="{9D8B030D-6E8A-4147-A177-3AD203B41FA5}">
                      <a16:colId xmlns:a16="http://schemas.microsoft.com/office/drawing/2014/main" val="4257688000"/>
                    </a:ext>
                  </a:extLst>
                </a:gridCol>
              </a:tblGrid>
              <a:tr h="14168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Year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 Amount Used Up 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This Year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$ Amount Used Up for 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 Years to Date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 Amount 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Left to be Used in Future Years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236437"/>
                  </a:ext>
                </a:extLst>
              </a:tr>
              <a:tr h="4836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112,500 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112,500 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112,500 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4854960"/>
                  </a:ext>
                </a:extLst>
              </a:tr>
              <a:tr h="4836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56,250 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 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168,750 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56,250 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4201858"/>
                  </a:ext>
                </a:extLst>
              </a:tr>
              <a:tr h="4836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28,125 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196,875 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28,125 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9760559"/>
                  </a:ext>
                </a:extLst>
              </a:tr>
              <a:tr h="4836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14,063 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210,938 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14,063 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9234547"/>
                  </a:ext>
                </a:extLst>
              </a:tr>
              <a:tr h="4836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7,031 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217,969 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7,031 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14669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130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Scenario #3</a:t>
            </a:r>
            <a:endParaRPr lang="en-US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42414119"/>
              </p:ext>
            </p:extLst>
          </p:nvPr>
        </p:nvGraphicFramePr>
        <p:xfrm>
          <a:off x="1065213" y="1825625"/>
          <a:ext cx="4954587" cy="4187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89731061"/>
              </p:ext>
            </p:extLst>
          </p:nvPr>
        </p:nvGraphicFramePr>
        <p:xfrm>
          <a:off x="6689559" y="596768"/>
          <a:ext cx="5168764" cy="3858405"/>
        </p:xfrm>
        <a:graphic>
          <a:graphicData uri="http://schemas.openxmlformats.org/drawingml/2006/table">
            <a:tbl>
              <a:tblPr firstRow="1" firstCol="1" bandRow="1"/>
              <a:tblGrid>
                <a:gridCol w="810787">
                  <a:extLst>
                    <a:ext uri="{9D8B030D-6E8A-4147-A177-3AD203B41FA5}">
                      <a16:colId xmlns:a16="http://schemas.microsoft.com/office/drawing/2014/main" val="211880004"/>
                    </a:ext>
                  </a:extLst>
                </a:gridCol>
                <a:gridCol w="1452659">
                  <a:extLst>
                    <a:ext uri="{9D8B030D-6E8A-4147-A177-3AD203B41FA5}">
                      <a16:colId xmlns:a16="http://schemas.microsoft.com/office/drawing/2014/main" val="12694011"/>
                    </a:ext>
                  </a:extLst>
                </a:gridCol>
                <a:gridCol w="1452659">
                  <a:extLst>
                    <a:ext uri="{9D8B030D-6E8A-4147-A177-3AD203B41FA5}">
                      <a16:colId xmlns:a16="http://schemas.microsoft.com/office/drawing/2014/main" val="666208133"/>
                    </a:ext>
                  </a:extLst>
                </a:gridCol>
                <a:gridCol w="1452659">
                  <a:extLst>
                    <a:ext uri="{9D8B030D-6E8A-4147-A177-3AD203B41FA5}">
                      <a16:colId xmlns:a16="http://schemas.microsoft.com/office/drawing/2014/main" val="3328631605"/>
                    </a:ext>
                  </a:extLst>
                </a:gridCol>
              </a:tblGrid>
              <a:tr h="13721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Year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 Amount Used Up 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This Year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$ Amount Used Up for 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 Years to Date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 Amount 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Left to be Used in Future Years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7981597"/>
                  </a:ext>
                </a:extLst>
              </a:tr>
              <a:tr h="4455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28,125 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28,125 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196,875 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9412203"/>
                  </a:ext>
                </a:extLst>
              </a:tr>
              <a:tr h="4455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46,875 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75,000 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150,000 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081070"/>
                  </a:ext>
                </a:extLst>
              </a:tr>
              <a:tr h="4455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37,500 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112,500 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112,500 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2049916"/>
                  </a:ext>
                </a:extLst>
              </a:tr>
              <a:tr h="4455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75,000 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187,500 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37,500 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7861046"/>
                  </a:ext>
                </a:extLst>
              </a:tr>
              <a:tr h="4455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37,500 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225,000 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  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  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38655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267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7259" y="83418"/>
            <a:ext cx="10058402" cy="773230"/>
          </a:xfrm>
        </p:spPr>
        <p:txBody>
          <a:bodyPr>
            <a:normAutofit/>
          </a:bodyPr>
          <a:lstStyle/>
          <a:p>
            <a:r>
              <a:rPr lang="en-US" altLang="en-US" sz="4000" b="1" dirty="0"/>
              <a:t>Depreciation</a:t>
            </a:r>
            <a:endParaRPr lang="en-US" sz="40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7259" y="1049153"/>
            <a:ext cx="10796355" cy="4976261"/>
          </a:xfrm>
        </p:spPr>
        <p:txBody>
          <a:bodyPr>
            <a:normAutofit fontScale="92500"/>
          </a:bodyPr>
          <a:lstStyle/>
          <a:p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</a:rPr>
              <a:t>Depreciation </a:t>
            </a:r>
            <a:r>
              <a:rPr lang="en-US" altLang="en-US" sz="2800" b="1" dirty="0"/>
              <a:t>is the process of allocating the cost of a plant asset to expense in the accounting periods benefiting from its use</a:t>
            </a:r>
          </a:p>
          <a:p>
            <a:pPr lvl="1"/>
            <a:r>
              <a:rPr lang="en-US" altLang="en-US" sz="2400" b="1" dirty="0">
                <a:solidFill>
                  <a:schemeClr val="accent6">
                    <a:lumMod val="50000"/>
                  </a:schemeClr>
                </a:solidFill>
              </a:rPr>
              <a:t>Does not measure a decline in market value</a:t>
            </a:r>
          </a:p>
          <a:p>
            <a:pPr lvl="1"/>
            <a:r>
              <a:rPr lang="en-US" altLang="en-US" sz="2400" b="1" dirty="0">
                <a:solidFill>
                  <a:schemeClr val="accent6">
                    <a:lumMod val="50000"/>
                  </a:schemeClr>
                </a:solidFill>
              </a:rPr>
              <a:t>Does not measure physical deterioration</a:t>
            </a:r>
          </a:p>
          <a:p>
            <a:pPr lvl="1"/>
            <a:r>
              <a:rPr lang="en-US" altLang="en-US" sz="2400" b="1" dirty="0">
                <a:solidFill>
                  <a:schemeClr val="accent6">
                    <a:lumMod val="50000"/>
                  </a:schemeClr>
                </a:solidFill>
              </a:rPr>
              <a:t>Depreciation is only recorded when the asset is actually in </a:t>
            </a:r>
            <a:r>
              <a:rPr lang="en-US" altLang="en-US" sz="2400" b="1" dirty="0" smtClean="0">
                <a:solidFill>
                  <a:schemeClr val="accent6">
                    <a:lumMod val="50000"/>
                  </a:schemeClr>
                </a:solidFill>
              </a:rPr>
              <a:t>service</a:t>
            </a:r>
          </a:p>
          <a:p>
            <a:r>
              <a:rPr lang="en-US" altLang="en-US" sz="2800" b="1" dirty="0" smtClean="0">
                <a:solidFill>
                  <a:schemeClr val="tx1">
                    <a:lumMod val="50000"/>
                  </a:schemeClr>
                </a:solidFill>
              </a:rPr>
              <a:t>Accumulated Depreciation </a:t>
            </a:r>
            <a:r>
              <a:rPr lang="en-US" altLang="en-US" sz="2800" b="1" dirty="0" smtClean="0"/>
              <a:t>is the total amount of depreciation taken on the asset to date</a:t>
            </a:r>
          </a:p>
          <a:p>
            <a:pPr>
              <a:lnSpc>
                <a:spcPct val="90000"/>
              </a:lnSpc>
            </a:pP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</a:rPr>
              <a:t>Book Value = Cost – Accumulated Deprecation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 dirty="0"/>
              <a:t>Accumulated Depreciation is a </a:t>
            </a:r>
            <a:r>
              <a:rPr lang="en-US" altLang="en-US" sz="2400" b="1" i="1" dirty="0">
                <a:solidFill>
                  <a:schemeClr val="accent6">
                    <a:lumMod val="50000"/>
                  </a:schemeClr>
                </a:solidFill>
              </a:rPr>
              <a:t>contra asset</a:t>
            </a:r>
            <a:endParaRPr lang="en-US" alt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3408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821356"/>
          </a:xfrm>
        </p:spPr>
        <p:txBody>
          <a:bodyPr/>
          <a:lstStyle/>
          <a:p>
            <a:r>
              <a:rPr lang="en-US" altLang="en-US" b="1" dirty="0"/>
              <a:t>Depreciation Methods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4" y="1251284"/>
            <a:ext cx="10058400" cy="486075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</a:rPr>
              <a:t>(1) Straight Line Method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 dirty="0" smtClean="0"/>
              <a:t>Most frequently used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 dirty="0" smtClean="0"/>
              <a:t>Charges </a:t>
            </a:r>
            <a:r>
              <a:rPr lang="en-US" altLang="en-US" sz="2400" b="1" dirty="0"/>
              <a:t>the same amount of expense to each full accounting period of the asset’s useful life</a:t>
            </a:r>
          </a:p>
          <a:p>
            <a:r>
              <a:rPr lang="en-US" altLang="en-US" sz="2800" b="1" dirty="0" smtClean="0">
                <a:solidFill>
                  <a:schemeClr val="tx1">
                    <a:lumMod val="50000"/>
                  </a:schemeClr>
                </a:solidFill>
              </a:rPr>
              <a:t>(2) Declining-Balance Method </a:t>
            </a:r>
            <a:r>
              <a:rPr lang="en-US" altLang="en-US" sz="2800" b="1" dirty="0" smtClean="0"/>
              <a:t>is an accelerated method </a:t>
            </a:r>
          </a:p>
          <a:p>
            <a:pPr lvl="1"/>
            <a:r>
              <a:rPr lang="en-US" altLang="en-US" sz="2400" b="1" dirty="0" smtClean="0">
                <a:solidFill>
                  <a:schemeClr val="accent6">
                    <a:lumMod val="50000"/>
                  </a:schemeClr>
                </a:solidFill>
              </a:rPr>
              <a:t>Accelerated </a:t>
            </a:r>
            <a:r>
              <a:rPr lang="en-US" altLang="en-US" sz="2400" b="1" dirty="0">
                <a:solidFill>
                  <a:schemeClr val="accent6">
                    <a:lumMod val="50000"/>
                  </a:schemeClr>
                </a:solidFill>
              </a:rPr>
              <a:t>depreciation methods produce larger depreciation expenses in the early years of an asset’s life and less in later </a:t>
            </a:r>
            <a:r>
              <a:rPr lang="en-US" altLang="en-US" sz="2400" b="1" dirty="0" smtClean="0">
                <a:solidFill>
                  <a:schemeClr val="accent6">
                    <a:lumMod val="50000"/>
                  </a:schemeClr>
                </a:solidFill>
              </a:rPr>
              <a:t>years</a:t>
            </a:r>
            <a:endParaRPr lang="en-US" altLang="en-US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2800" b="1" dirty="0" smtClean="0">
                <a:solidFill>
                  <a:schemeClr val="tx1">
                    <a:lumMod val="50000"/>
                  </a:schemeClr>
                </a:solidFill>
              </a:rPr>
              <a:t>(3) 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</a:rPr>
              <a:t>Units-of-Production Method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 dirty="0"/>
              <a:t>Does a better job of matching depreciation expense with revenues when asset usage varies from period to period (depreciation expense depends on output)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5671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PBL Activity #4: Time Value of </a:t>
            </a:r>
            <a:r>
              <a:rPr lang="en-US" b="1" dirty="0" smtClean="0"/>
              <a:t>Money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65212" y="304800"/>
            <a:ext cx="3458662" cy="657726"/>
          </a:xfrm>
        </p:spPr>
        <p:txBody>
          <a:bodyPr/>
          <a:lstStyle/>
          <a:p>
            <a:r>
              <a:rPr lang="en-US" b="1" dirty="0" smtClean="0"/>
              <a:t>Scenario #1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75941" y="1171107"/>
            <a:ext cx="4690695" cy="4187952"/>
          </a:xfrm>
        </p:spPr>
        <p:txBody>
          <a:bodyPr>
            <a:normAutofit fontScale="92500"/>
          </a:bodyPr>
          <a:lstStyle/>
          <a:p>
            <a:pPr lvl="0"/>
            <a:r>
              <a:rPr lang="en-US" b="1" dirty="0"/>
              <a:t>Your favorite aunt gives you $100 for your birthday. You put it in a bank account that earns 5% interest annually. </a:t>
            </a:r>
            <a:endParaRPr lang="en-US" b="1" dirty="0" smtClean="0"/>
          </a:p>
          <a:p>
            <a:pPr lvl="0"/>
            <a:endParaRPr lang="en-US" b="1" dirty="0"/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Use the chart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to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determine how much money you will have at the end of 5 years. Round your calculations to 2 decimal points.</a:t>
            </a:r>
          </a:p>
          <a:p>
            <a:endParaRPr lang="en-US" b="1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61156246"/>
              </p:ext>
            </p:extLst>
          </p:nvPr>
        </p:nvGraphicFramePr>
        <p:xfrm>
          <a:off x="6019800" y="548639"/>
          <a:ext cx="6031028" cy="3416969"/>
        </p:xfrm>
        <a:graphic>
          <a:graphicData uri="http://schemas.openxmlformats.org/drawingml/2006/table">
            <a:tbl>
              <a:tblPr firstRow="1" firstCol="1" bandRow="1"/>
              <a:tblGrid>
                <a:gridCol w="2229327">
                  <a:extLst>
                    <a:ext uri="{9D8B030D-6E8A-4147-A177-3AD203B41FA5}">
                      <a16:colId xmlns:a16="http://schemas.microsoft.com/office/drawing/2014/main" val="1329791128"/>
                    </a:ext>
                  </a:extLst>
                </a:gridCol>
                <a:gridCol w="1066200">
                  <a:extLst>
                    <a:ext uri="{9D8B030D-6E8A-4147-A177-3AD203B41FA5}">
                      <a16:colId xmlns:a16="http://schemas.microsoft.com/office/drawing/2014/main" val="201115611"/>
                    </a:ext>
                  </a:extLst>
                </a:gridCol>
                <a:gridCol w="1400059">
                  <a:extLst>
                    <a:ext uri="{9D8B030D-6E8A-4147-A177-3AD203B41FA5}">
                      <a16:colId xmlns:a16="http://schemas.microsoft.com/office/drawing/2014/main" val="3898372889"/>
                    </a:ext>
                  </a:extLst>
                </a:gridCol>
                <a:gridCol w="1335442">
                  <a:extLst>
                    <a:ext uri="{9D8B030D-6E8A-4147-A177-3AD203B41FA5}">
                      <a16:colId xmlns:a16="http://schemas.microsoft.com/office/drawing/2014/main" val="3314311331"/>
                    </a:ext>
                  </a:extLst>
                </a:gridCol>
              </a:tblGrid>
              <a:tr h="12604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Amount Invested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Annual Interest Earned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End of Year Balance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395041"/>
                  </a:ext>
                </a:extLst>
              </a:tr>
              <a:tr h="4313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Beginning of Year 1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100.00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5.00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105.00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7473449"/>
                  </a:ext>
                </a:extLst>
              </a:tr>
              <a:tr h="4313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Beginning of Year 2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5.25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110.25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2421226"/>
                  </a:ext>
                </a:extLst>
              </a:tr>
              <a:tr h="4313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Beginning of Year 3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5.51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115.76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9272901"/>
                  </a:ext>
                </a:extLst>
              </a:tr>
              <a:tr h="4313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Beginning of Year 4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5.79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121.55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1262408"/>
                  </a:ext>
                </a:extLst>
              </a:tr>
              <a:tr h="4313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Beginning of Year 5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6.08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127.63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05864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63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3237281" cy="769657"/>
          </a:xfrm>
        </p:spPr>
        <p:txBody>
          <a:bodyPr/>
          <a:lstStyle/>
          <a:p>
            <a:r>
              <a:rPr lang="en-US" b="1" dirty="0" smtClean="0"/>
              <a:t>Scenario #2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770" y="1074457"/>
            <a:ext cx="4954588" cy="4970208"/>
          </a:xfrm>
        </p:spPr>
        <p:txBody>
          <a:bodyPr>
            <a:normAutofit lnSpcReduction="10000"/>
          </a:bodyPr>
          <a:lstStyle/>
          <a:p>
            <a:pPr lvl="0"/>
            <a:r>
              <a:rPr lang="en-US" b="1" dirty="0"/>
              <a:t>Now assume your favorite aunt gives you $100 on your birthday every year, for five years. Each year you deposit the new money into the same bank account that earns 5% interest annually</a:t>
            </a:r>
            <a:r>
              <a:rPr lang="en-US" b="1" dirty="0" smtClean="0"/>
              <a:t>.</a:t>
            </a:r>
          </a:p>
          <a:p>
            <a:pPr lvl="0"/>
            <a:endParaRPr lang="en-US" b="1" dirty="0"/>
          </a:p>
          <a:p>
            <a:r>
              <a:rPr lang="en-US" b="1" dirty="0"/>
              <a:t>Use the </a:t>
            </a:r>
            <a:r>
              <a:rPr lang="en-US" b="1" dirty="0" smtClean="0"/>
              <a:t>chart to </a:t>
            </a:r>
            <a:r>
              <a:rPr lang="en-US" b="1" dirty="0"/>
              <a:t>determine how much money you will have at the end of 5 years. Round your calculations to 2 decimal points</a:t>
            </a:r>
            <a:r>
              <a:rPr lang="en-US" b="1" dirty="0" smtClean="0"/>
              <a:t>.</a:t>
            </a:r>
            <a:endParaRPr lang="en-US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4126664"/>
              </p:ext>
            </p:extLst>
          </p:nvPr>
        </p:nvGraphicFramePr>
        <p:xfrm>
          <a:off x="5812222" y="1074457"/>
          <a:ext cx="6295695" cy="3445703"/>
        </p:xfrm>
        <a:graphic>
          <a:graphicData uri="http://schemas.openxmlformats.org/drawingml/2006/table">
            <a:tbl>
              <a:tblPr firstRow="1" firstCol="1" bandRow="1"/>
              <a:tblGrid>
                <a:gridCol w="1970827">
                  <a:extLst>
                    <a:ext uri="{9D8B030D-6E8A-4147-A177-3AD203B41FA5}">
                      <a16:colId xmlns:a16="http://schemas.microsoft.com/office/drawing/2014/main" val="1713481271"/>
                    </a:ext>
                  </a:extLst>
                </a:gridCol>
                <a:gridCol w="982579">
                  <a:extLst>
                    <a:ext uri="{9D8B030D-6E8A-4147-A177-3AD203B41FA5}">
                      <a16:colId xmlns:a16="http://schemas.microsoft.com/office/drawing/2014/main" val="909493100"/>
                    </a:ext>
                  </a:extLst>
                </a:gridCol>
                <a:gridCol w="1124606">
                  <a:extLst>
                    <a:ext uri="{9D8B030D-6E8A-4147-A177-3AD203B41FA5}">
                      <a16:colId xmlns:a16="http://schemas.microsoft.com/office/drawing/2014/main" val="1433468340"/>
                    </a:ext>
                  </a:extLst>
                </a:gridCol>
                <a:gridCol w="1031538">
                  <a:extLst>
                    <a:ext uri="{9D8B030D-6E8A-4147-A177-3AD203B41FA5}">
                      <a16:colId xmlns:a16="http://schemas.microsoft.com/office/drawing/2014/main" val="3748925583"/>
                    </a:ext>
                  </a:extLst>
                </a:gridCol>
                <a:gridCol w="1186145">
                  <a:extLst>
                    <a:ext uri="{9D8B030D-6E8A-4147-A177-3AD203B41FA5}">
                      <a16:colId xmlns:a16="http://schemas.microsoft.com/office/drawing/2014/main" val="3927233932"/>
                    </a:ext>
                  </a:extLst>
                </a:gridCol>
              </a:tblGrid>
              <a:tr h="5143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Amount Invested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New Beginning Year Balance (see * below)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Annual Interest Earned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End of Year Balance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89317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Beginning of Year 1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$100 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$100 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$5.00 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$105 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102293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Beginning of Year 2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$100 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$205 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$10.25 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$215 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000565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Beginning of Year 3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$100 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$315 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$15.76 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$331 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709984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Beginning of Year 4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$100 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$431 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$21.55 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$453 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851302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Beginning of Year 5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$100 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$553 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$27.63 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$580 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773586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662955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7424359"/>
                  </a:ext>
                </a:extLst>
              </a:tr>
              <a:tr h="184150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*Last year's ending balance + amount invested at beginning of current year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1676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558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43292" y="81280"/>
            <a:ext cx="10058402" cy="772160"/>
          </a:xfrm>
        </p:spPr>
        <p:txBody>
          <a:bodyPr/>
          <a:lstStyle/>
          <a:p>
            <a:r>
              <a:rPr lang="en-US" b="1" dirty="0" smtClean="0"/>
              <a:t>Time Value of Money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16574" y="1005840"/>
            <a:ext cx="11492546" cy="5283200"/>
          </a:xfrm>
        </p:spPr>
        <p:txBody>
          <a:bodyPr>
            <a:normAutofit/>
          </a:bodyPr>
          <a:lstStyle/>
          <a:p>
            <a:r>
              <a:rPr lang="en-US" b="1" dirty="0"/>
              <a:t>The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TIME VALUE OF MONEY </a:t>
            </a:r>
            <a:r>
              <a:rPr lang="en-US" b="1" dirty="0"/>
              <a:t>concept recognizes that an amount of cash to be received today is worth more than the same amount of cash to be received in the future </a:t>
            </a:r>
            <a:endParaRPr lang="en-US" b="1" dirty="0" smtClean="0"/>
          </a:p>
          <a:p>
            <a:endParaRPr lang="en-US" b="1" dirty="0"/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Future Value (FV) is a formula used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to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calculate the value of a cash flow at a later date than originally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received</a:t>
            </a:r>
          </a:p>
          <a:p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b="1" dirty="0" smtClean="0"/>
              <a:t>Present </a:t>
            </a:r>
            <a:r>
              <a:rPr lang="en-US" b="1" dirty="0"/>
              <a:t>Value (PV) is a formula used </a:t>
            </a:r>
            <a:r>
              <a:rPr lang="en-US" b="1" dirty="0" smtClean="0"/>
              <a:t>to calculate </a:t>
            </a:r>
            <a:r>
              <a:rPr lang="en-US" b="1" dirty="0"/>
              <a:t>the present day value of an amount that is received at a future date. </a:t>
            </a:r>
            <a:endParaRPr lang="en-US" b="1" dirty="0" smtClean="0"/>
          </a:p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A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stream of payments is called an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Annuity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56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737" y="210213"/>
            <a:ext cx="10534690" cy="424838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7036067" y="2569945"/>
            <a:ext cx="731520" cy="327259"/>
          </a:xfrm>
          <a:prstGeom prst="roundRect">
            <a:avLst/>
          </a:prstGeom>
          <a:noFill/>
          <a:ln w="508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19503" y="4992414"/>
            <a:ext cx="6968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$100 x 1.27628 = </a:t>
            </a:r>
            <a:r>
              <a:rPr lang="en-US" sz="2800" b="1" dirty="0" smtClean="0">
                <a:solidFill>
                  <a:srgbClr val="7030A0"/>
                </a:solidFill>
              </a:rPr>
              <a:t>$127.63</a:t>
            </a:r>
            <a:endParaRPr lang="en-US" sz="2800" b="1" dirty="0">
              <a:solidFill>
                <a:srgbClr val="7030A0"/>
              </a:solidFill>
            </a:endParaRPr>
          </a:p>
        </p:txBody>
      </p:sp>
      <p:cxnSp>
        <p:nvCxnSpPr>
          <p:cNvPr id="9" name="Straight Arrow Connector 8"/>
          <p:cNvCxnSpPr>
            <a:stCxn id="6" idx="2"/>
          </p:cNvCxnSpPr>
          <p:nvPr/>
        </p:nvCxnSpPr>
        <p:spPr>
          <a:xfrm flipH="1">
            <a:off x="3407343" y="2897204"/>
            <a:ext cx="3994484" cy="20952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98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614" y="356634"/>
            <a:ext cx="11438931" cy="462526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7252138" y="2974428"/>
            <a:ext cx="903890" cy="378373"/>
          </a:xfrm>
          <a:prstGeom prst="roundRect">
            <a:avLst/>
          </a:prstGeom>
          <a:noFill/>
          <a:ln w="508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87972" y="5234152"/>
            <a:ext cx="8124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$100 x 5.8019 = </a:t>
            </a:r>
            <a:r>
              <a:rPr lang="en-US" sz="2800" b="1" dirty="0" smtClean="0">
                <a:solidFill>
                  <a:srgbClr val="7030A0"/>
                </a:solidFill>
              </a:rPr>
              <a:t>$580.19</a:t>
            </a:r>
            <a:endParaRPr lang="en-US" sz="2800" b="1" dirty="0">
              <a:solidFill>
                <a:srgbClr val="7030A0"/>
              </a:solidFill>
            </a:endParaRPr>
          </a:p>
        </p:txBody>
      </p:sp>
      <p:cxnSp>
        <p:nvCxnSpPr>
          <p:cNvPr id="8" name="Straight Arrow Connector 7"/>
          <p:cNvCxnSpPr>
            <a:stCxn id="4" idx="2"/>
          </p:cNvCxnSpPr>
          <p:nvPr/>
        </p:nvCxnSpPr>
        <p:spPr>
          <a:xfrm flipH="1">
            <a:off x="3261815" y="3352801"/>
            <a:ext cx="4442268" cy="188135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819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891" y="424873"/>
            <a:ext cx="11338560" cy="6062554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Projects </a:t>
            </a:r>
            <a:r>
              <a:rPr lang="en-US" sz="4000" b="1" dirty="0"/>
              <a:t>should </a:t>
            </a:r>
            <a:r>
              <a:rPr lang="en-US" sz="4000" b="1" dirty="0" smtClean="0"/>
              <a:t>be</a:t>
            </a:r>
          </a:p>
          <a:p>
            <a:pPr lvl="1"/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Central 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</a:rPr>
              <a:t>to the 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curriculum</a:t>
            </a:r>
          </a:p>
          <a:p>
            <a:pPr lvl="1"/>
            <a:r>
              <a:rPr lang="en-US" sz="3600" b="1" dirty="0" smtClean="0"/>
              <a:t>Focused </a:t>
            </a:r>
            <a:r>
              <a:rPr lang="en-US" sz="3600" b="1" dirty="0"/>
              <a:t>on problems that drive the students to struggle with major </a:t>
            </a:r>
            <a:r>
              <a:rPr lang="en-US" sz="3600" b="1" dirty="0" smtClean="0"/>
              <a:t>concepts</a:t>
            </a:r>
          </a:p>
          <a:p>
            <a:pPr lvl="1"/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Involve 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</a:rPr>
              <a:t>the students in constructivist 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investigation</a:t>
            </a:r>
          </a:p>
          <a:p>
            <a:pPr lvl="1"/>
            <a:r>
              <a:rPr lang="en-US" sz="3600" b="1" dirty="0" smtClean="0"/>
              <a:t>Student-driven</a:t>
            </a:r>
          </a:p>
          <a:p>
            <a:pPr lvl="1"/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Realistic</a:t>
            </a:r>
          </a:p>
          <a:p>
            <a:r>
              <a:rPr lang="en-US" sz="1600" b="1" dirty="0"/>
              <a:t>Thomas, J. W. (2000). A review of PBL. Retrieved March 3, 2010, from http://www.bie.org/ research/study/review_of_project_based_learning_2000/ </a:t>
            </a:r>
            <a:endParaRPr lang="en-US" sz="1600" b="1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69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844" y="467365"/>
            <a:ext cx="11299315" cy="451089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472855" y="3048000"/>
            <a:ext cx="819807" cy="304800"/>
          </a:xfrm>
          <a:prstGeom prst="roundRect">
            <a:avLst/>
          </a:prstGeom>
          <a:noFill/>
          <a:ln w="508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24910" y="5381297"/>
            <a:ext cx="8313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$127.63 x .78353 = </a:t>
            </a:r>
            <a:r>
              <a:rPr lang="en-US" sz="2800" b="1" dirty="0" smtClean="0">
                <a:solidFill>
                  <a:srgbClr val="7030A0"/>
                </a:solidFill>
              </a:rPr>
              <a:t>$100.01</a:t>
            </a:r>
            <a:endParaRPr lang="en-US" sz="2800" b="1" dirty="0">
              <a:solidFill>
                <a:srgbClr val="7030A0"/>
              </a:solidFill>
            </a:endParaRPr>
          </a:p>
        </p:txBody>
      </p:sp>
      <p:cxnSp>
        <p:nvCxnSpPr>
          <p:cNvPr id="7" name="Straight Arrow Connector 6"/>
          <p:cNvCxnSpPr>
            <a:stCxn id="3" idx="2"/>
          </p:cNvCxnSpPr>
          <p:nvPr/>
        </p:nvCxnSpPr>
        <p:spPr>
          <a:xfrm flipH="1">
            <a:off x="3862316" y="3352800"/>
            <a:ext cx="4020443" cy="20284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819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Other Teaching Techniques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9873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763604"/>
          </a:xfrm>
        </p:spPr>
        <p:txBody>
          <a:bodyPr/>
          <a:lstStyle/>
          <a:p>
            <a:r>
              <a:rPr lang="en-US" b="1" dirty="0" smtClean="0"/>
              <a:t>Memorization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65214" y="1203158"/>
            <a:ext cx="10058400" cy="4778542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Not always a bad thing!!!!!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We must first commit new information to memory before we can integrate it with our existing knowledge</a:t>
            </a:r>
          </a:p>
          <a:p>
            <a:r>
              <a:rPr lang="en-US" b="1" dirty="0" smtClean="0"/>
              <a:t>We must also commit procedures to memory before they can become automatic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Discuss these concepts with students </a:t>
            </a:r>
          </a:p>
          <a:p>
            <a:r>
              <a:rPr lang="en-US" b="1" dirty="0" smtClean="0"/>
              <a:t>Use a </a:t>
            </a:r>
            <a:r>
              <a:rPr lang="en-US" b="1" dirty="0" smtClean="0"/>
              <a:t>video</a:t>
            </a:r>
          </a:p>
          <a:p>
            <a:r>
              <a:rPr lang="en-US" b="1" dirty="0">
                <a:hlinkClick r:id="rId2"/>
              </a:rPr>
              <a:t>https://</a:t>
            </a:r>
            <a:r>
              <a:rPr lang="en-US" b="1" dirty="0" smtClean="0">
                <a:hlinkClick r:id="rId2"/>
              </a:rPr>
              <a:t>www.youtube.com/watch?v=bSycdIx-C48&amp;list=PL8dPuuaLjXtOPRKzVLY0jJY-uHOH9KVU6&amp;index=13</a:t>
            </a:r>
            <a:r>
              <a:rPr lang="en-US" b="1" dirty="0" smtClean="0"/>
              <a:t> 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8793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763604"/>
          </a:xfrm>
        </p:spPr>
        <p:txBody>
          <a:bodyPr/>
          <a:lstStyle/>
          <a:p>
            <a:r>
              <a:rPr lang="en-US" b="1" dirty="0" smtClean="0"/>
              <a:t>Memorizing Steps in Journalizing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4" y="1068404"/>
            <a:ext cx="10058400" cy="491329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en-US" sz="2800" b="1" dirty="0"/>
              <a:t>Identify the accounts affected by the transaction </a:t>
            </a:r>
          </a:p>
          <a:p>
            <a:pPr lvl="1"/>
            <a:r>
              <a:rPr lang="en-US" altLang="en-US" sz="2400" b="1" dirty="0"/>
              <a:t>Double-entry accounting requires that each transaction affect, and be recorded in, at least two accounts (can be more than 2)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2800" b="1" dirty="0">
                <a:solidFill>
                  <a:srgbClr val="7030A0"/>
                </a:solidFill>
              </a:rPr>
              <a:t>Identify the type of each account in the transaction (e.g. asset, liability, stockholders’ equity, revenue, expense, dividend) and </a:t>
            </a:r>
            <a:endParaRPr lang="en-US" altLang="en-US" sz="2800" b="1" dirty="0" smtClean="0">
              <a:solidFill>
                <a:srgbClr val="7030A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en-US" sz="2800" b="1" dirty="0" smtClean="0"/>
              <a:t>Whether </a:t>
            </a:r>
            <a:r>
              <a:rPr lang="en-US" altLang="en-US" sz="2800" b="1" dirty="0"/>
              <a:t>it is </a:t>
            </a:r>
            <a:r>
              <a:rPr lang="en-US" altLang="en-US" sz="2800" b="1" i="1" dirty="0"/>
              <a:t>increasing or decreasing</a:t>
            </a:r>
          </a:p>
          <a:p>
            <a:pPr lvl="1"/>
            <a:r>
              <a:rPr lang="en-US" altLang="en-US" sz="2400" b="1" dirty="0"/>
              <a:t>Make sure the transaction, as you understand it, keeps the accounting equation in balance 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3557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E13B-3741-4545-A520-A576908595BA}" type="slidenum">
              <a:rPr lang="en-US" altLang="en-US"/>
              <a:pPr/>
              <a:t>74</a:t>
            </a:fld>
            <a:endParaRPr lang="en-US" alt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5212" y="304800"/>
            <a:ext cx="10058402" cy="579437"/>
          </a:xfrm>
        </p:spPr>
        <p:txBody>
          <a:bodyPr>
            <a:normAutofit fontScale="90000"/>
          </a:bodyPr>
          <a:lstStyle/>
          <a:p>
            <a:r>
              <a:rPr lang="en-US" altLang="en-US" sz="4000" b="1" dirty="0" smtClean="0"/>
              <a:t>4. Journalize </a:t>
            </a:r>
            <a:r>
              <a:rPr lang="en-US" altLang="en-US" sz="4000" b="1" dirty="0"/>
              <a:t>Transactions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9242" y="2002055"/>
            <a:ext cx="8229600" cy="4427621"/>
          </a:xfrm>
        </p:spPr>
        <p:txBody>
          <a:bodyPr/>
          <a:lstStyle/>
          <a:p>
            <a:r>
              <a:rPr lang="en-US" altLang="en-US" sz="2800" b="1" dirty="0"/>
              <a:t>Prepare a journal entry based on the rules of debits and credits</a:t>
            </a:r>
          </a:p>
          <a:p>
            <a:pPr lvl="2"/>
            <a:r>
              <a:rPr lang="en-US" altLang="en-US" sz="2400" b="1" i="1" dirty="0">
                <a:solidFill>
                  <a:srgbClr val="7030A0"/>
                </a:solidFill>
              </a:rPr>
              <a:t>Debits and credits must equal in the journal entry</a:t>
            </a:r>
          </a:p>
          <a:p>
            <a:pPr lvl="2"/>
            <a:endParaRPr lang="en-US" altLang="en-US" sz="2400" b="1" i="1" dirty="0"/>
          </a:p>
          <a:p>
            <a:pPr lvl="2"/>
            <a:endParaRPr lang="en-US" altLang="en-US" b="1" i="1" dirty="0"/>
          </a:p>
          <a:p>
            <a:pPr lvl="2"/>
            <a:endParaRPr lang="en-US" altLang="en-US" b="1" i="1" dirty="0"/>
          </a:p>
          <a:p>
            <a:pPr lvl="2"/>
            <a:endParaRPr lang="en-US" altLang="en-US" sz="2000" b="1" i="1" dirty="0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578698" y="3744186"/>
            <a:ext cx="6781800" cy="1371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altLang="en-US" sz="1200" b="1" dirty="0"/>
              <a:t>		</a:t>
            </a:r>
            <a:r>
              <a:rPr lang="en-US" altLang="en-US" sz="1200" b="1" i="1" u="sng" dirty="0"/>
              <a:t>Normal Balance</a:t>
            </a:r>
            <a:r>
              <a:rPr lang="en-US" altLang="en-US" sz="1200" b="1" i="1" dirty="0"/>
              <a:t>	</a:t>
            </a:r>
            <a:r>
              <a:rPr lang="en-US" altLang="en-US" sz="1200" b="1" i="1" u="sng" dirty="0"/>
              <a:t>Increase</a:t>
            </a:r>
            <a:r>
              <a:rPr lang="en-US" altLang="en-US" sz="1200" b="1" i="1" dirty="0"/>
              <a:t>		</a:t>
            </a:r>
            <a:r>
              <a:rPr lang="en-US" altLang="en-US" sz="1200" b="1" i="1" u="sng" dirty="0"/>
              <a:t>Decrease</a:t>
            </a:r>
          </a:p>
          <a:p>
            <a:pPr eaLnBrk="0" hangingPunct="0"/>
            <a:r>
              <a:rPr lang="en-US" altLang="en-US" sz="1200" b="1" dirty="0"/>
              <a:t>Assets		</a:t>
            </a:r>
            <a:r>
              <a:rPr lang="en-US" altLang="en-US" sz="1200" b="1" dirty="0" smtClean="0"/>
              <a:t>        D</a:t>
            </a:r>
            <a:r>
              <a:rPr lang="en-US" altLang="en-US" sz="1200" b="1" dirty="0"/>
              <a:t>		</a:t>
            </a:r>
            <a:r>
              <a:rPr lang="en-US" altLang="en-US" sz="1200" b="1" dirty="0" smtClean="0"/>
              <a:t>    D</a:t>
            </a:r>
            <a:r>
              <a:rPr lang="en-US" altLang="en-US" sz="1200" b="1" dirty="0"/>
              <a:t>		</a:t>
            </a:r>
            <a:r>
              <a:rPr lang="en-US" altLang="en-US" sz="1200" b="1" dirty="0" smtClean="0"/>
              <a:t>    C</a:t>
            </a:r>
            <a:endParaRPr lang="en-US" altLang="en-US" sz="1200" b="1" dirty="0"/>
          </a:p>
          <a:p>
            <a:pPr eaLnBrk="0" hangingPunct="0"/>
            <a:r>
              <a:rPr lang="en-US" altLang="en-US" sz="1200" b="1" dirty="0"/>
              <a:t>Liabilities		</a:t>
            </a:r>
            <a:r>
              <a:rPr lang="en-US" altLang="en-US" sz="1200" b="1" dirty="0" smtClean="0"/>
              <a:t>        C</a:t>
            </a:r>
            <a:r>
              <a:rPr lang="en-US" altLang="en-US" sz="1200" b="1" dirty="0"/>
              <a:t>		</a:t>
            </a:r>
            <a:r>
              <a:rPr lang="en-US" altLang="en-US" sz="1200" b="1" dirty="0" smtClean="0"/>
              <a:t>    C</a:t>
            </a:r>
            <a:r>
              <a:rPr lang="en-US" altLang="en-US" sz="1200" b="1" dirty="0"/>
              <a:t>		</a:t>
            </a:r>
            <a:r>
              <a:rPr lang="en-US" altLang="en-US" sz="1200" b="1" dirty="0" smtClean="0"/>
              <a:t>    D</a:t>
            </a:r>
            <a:endParaRPr lang="en-US" altLang="en-US" sz="1200" b="1" dirty="0"/>
          </a:p>
          <a:p>
            <a:pPr eaLnBrk="0" hangingPunct="0"/>
            <a:r>
              <a:rPr lang="en-US" altLang="en-US" sz="1200" b="1" dirty="0"/>
              <a:t>Owners’ Equity	</a:t>
            </a:r>
            <a:r>
              <a:rPr lang="en-US" altLang="en-US" sz="1200" b="1" dirty="0" smtClean="0"/>
              <a:t>        C</a:t>
            </a:r>
            <a:r>
              <a:rPr lang="en-US" altLang="en-US" sz="1200" b="1" dirty="0"/>
              <a:t>		</a:t>
            </a:r>
            <a:r>
              <a:rPr lang="en-US" altLang="en-US" sz="1200" b="1" dirty="0" smtClean="0"/>
              <a:t>    C</a:t>
            </a:r>
            <a:r>
              <a:rPr lang="en-US" altLang="en-US" sz="1200" b="1" dirty="0"/>
              <a:t>		</a:t>
            </a:r>
            <a:r>
              <a:rPr lang="en-US" altLang="en-US" sz="1200" b="1" dirty="0" smtClean="0"/>
              <a:t>    D</a:t>
            </a:r>
            <a:endParaRPr lang="en-US" altLang="en-US" sz="1200" b="1" dirty="0"/>
          </a:p>
          <a:p>
            <a:pPr eaLnBrk="0" hangingPunct="0"/>
            <a:r>
              <a:rPr lang="en-US" altLang="en-US" sz="1200" b="1" dirty="0"/>
              <a:t>Revenues		</a:t>
            </a:r>
            <a:r>
              <a:rPr lang="en-US" altLang="en-US" sz="1200" b="1" dirty="0" smtClean="0"/>
              <a:t>        C</a:t>
            </a:r>
            <a:r>
              <a:rPr lang="en-US" altLang="en-US" sz="1200" b="1" dirty="0"/>
              <a:t>		</a:t>
            </a:r>
            <a:r>
              <a:rPr lang="en-US" altLang="en-US" sz="1200" b="1" dirty="0" smtClean="0"/>
              <a:t>    C</a:t>
            </a:r>
            <a:r>
              <a:rPr lang="en-US" altLang="en-US" sz="1200" b="1" dirty="0"/>
              <a:t>		</a:t>
            </a:r>
            <a:r>
              <a:rPr lang="en-US" altLang="en-US" sz="1200" b="1" dirty="0" smtClean="0"/>
              <a:t>    D</a:t>
            </a:r>
            <a:r>
              <a:rPr lang="en-US" altLang="en-US" sz="1200" b="1" dirty="0"/>
              <a:t>	</a:t>
            </a:r>
          </a:p>
          <a:p>
            <a:pPr eaLnBrk="0" hangingPunct="0"/>
            <a:r>
              <a:rPr lang="en-US" altLang="en-US" sz="1200" b="1" dirty="0"/>
              <a:t>Expenses		</a:t>
            </a:r>
            <a:r>
              <a:rPr lang="en-US" altLang="en-US" sz="1200" b="1" dirty="0" smtClean="0"/>
              <a:t>        D</a:t>
            </a:r>
            <a:r>
              <a:rPr lang="en-US" altLang="en-US" sz="1200" b="1" dirty="0"/>
              <a:t>		</a:t>
            </a:r>
            <a:r>
              <a:rPr lang="en-US" altLang="en-US" sz="1200" b="1" dirty="0" smtClean="0"/>
              <a:t>    D</a:t>
            </a:r>
            <a:r>
              <a:rPr lang="en-US" altLang="en-US" sz="1200" b="1" dirty="0"/>
              <a:t>		</a:t>
            </a:r>
            <a:r>
              <a:rPr lang="en-US" altLang="en-US" sz="1200" b="1" dirty="0" smtClean="0"/>
              <a:t>    C</a:t>
            </a:r>
            <a:endParaRPr lang="en-US" altLang="en-US" sz="1200" b="1" dirty="0"/>
          </a:p>
          <a:p>
            <a:pPr eaLnBrk="0" hangingPunct="0"/>
            <a:r>
              <a:rPr lang="en-US" altLang="en-US" sz="1200" b="1" dirty="0"/>
              <a:t>Dividends		</a:t>
            </a:r>
            <a:r>
              <a:rPr lang="en-US" altLang="en-US" sz="1200" b="1" dirty="0" smtClean="0"/>
              <a:t>        D</a:t>
            </a:r>
            <a:r>
              <a:rPr lang="en-US" altLang="en-US" sz="1200" b="1" dirty="0"/>
              <a:t>		</a:t>
            </a:r>
            <a:r>
              <a:rPr lang="en-US" altLang="en-US" sz="1200" b="1" dirty="0" smtClean="0"/>
              <a:t>    D</a:t>
            </a:r>
            <a:r>
              <a:rPr lang="en-US" altLang="en-US" sz="1200" b="1" dirty="0"/>
              <a:t>		</a:t>
            </a:r>
            <a:r>
              <a:rPr lang="en-US" altLang="en-US" sz="1200" b="1" dirty="0" smtClean="0"/>
              <a:t>    C</a:t>
            </a:r>
            <a:endParaRPr lang="en-US" altLang="en-US" b="1" dirty="0"/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8437498" y="4429985"/>
            <a:ext cx="1447800" cy="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9808298" y="4106820"/>
            <a:ext cx="2154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This must be memorized too!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92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nimBg="1"/>
      <p:bldP spid="4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63826188"/>
              </p:ext>
            </p:extLst>
          </p:nvPr>
        </p:nvGraphicFramePr>
        <p:xfrm>
          <a:off x="830317" y="2403694"/>
          <a:ext cx="10836165" cy="357669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719145">
                  <a:extLst>
                    <a:ext uri="{9D8B030D-6E8A-4147-A177-3AD203B41FA5}">
                      <a16:colId xmlns:a16="http://schemas.microsoft.com/office/drawing/2014/main" val="3566320264"/>
                    </a:ext>
                  </a:extLst>
                </a:gridCol>
                <a:gridCol w="2504965">
                  <a:extLst>
                    <a:ext uri="{9D8B030D-6E8A-4147-A177-3AD203B41FA5}">
                      <a16:colId xmlns:a16="http://schemas.microsoft.com/office/drawing/2014/main" val="4102661520"/>
                    </a:ext>
                  </a:extLst>
                </a:gridCol>
                <a:gridCol w="3612055">
                  <a:extLst>
                    <a:ext uri="{9D8B030D-6E8A-4147-A177-3AD203B41FA5}">
                      <a16:colId xmlns:a16="http://schemas.microsoft.com/office/drawing/2014/main" val="322053865"/>
                    </a:ext>
                  </a:extLst>
                </a:gridCol>
              </a:tblGrid>
              <a:tr h="542606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Example: Purchase supplies for cash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1223870"/>
                  </a:ext>
                </a:extLst>
              </a:tr>
              <a:tr h="675355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Accounts Affected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0374109"/>
                  </a:ext>
                </a:extLst>
              </a:tr>
              <a:tr h="542606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Type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5267752"/>
                  </a:ext>
                </a:extLst>
              </a:tr>
              <a:tr h="717329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Increasing</a:t>
                      </a:r>
                      <a:r>
                        <a:rPr lang="en-US" sz="2400" b="1" baseline="0" dirty="0" smtClean="0"/>
                        <a:t> or Decreasing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080650"/>
                  </a:ext>
                </a:extLst>
              </a:tr>
              <a:tr h="556188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Debit or Credit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4556777"/>
                  </a:ext>
                </a:extLst>
              </a:tr>
              <a:tr h="542606">
                <a:tc gridSpan="3">
                  <a:txBody>
                    <a:bodyPr/>
                    <a:lstStyle/>
                    <a:p>
                      <a:r>
                        <a:rPr lang="en-US" sz="2400" b="1" dirty="0" smtClean="0"/>
                        <a:t>J/E:</a:t>
                      </a:r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43295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511972" y="229147"/>
            <a:ext cx="69158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hangingPunct="0"/>
            <a:r>
              <a:rPr lang="en-US" altLang="en-US" sz="1200" i="1" dirty="0" smtClean="0">
                <a:solidFill>
                  <a:srgbClr val="9A5315"/>
                </a:solidFill>
              </a:rPr>
              <a:t>	</a:t>
            </a:r>
            <a:r>
              <a:rPr lang="en-US" altLang="en-US" sz="1200" b="1" i="1" dirty="0" smtClean="0">
                <a:solidFill>
                  <a:srgbClr val="9A5315"/>
                </a:solidFill>
              </a:rPr>
              <a:t>	</a:t>
            </a:r>
            <a:r>
              <a:rPr lang="en-US" altLang="en-US" sz="1200" b="1" i="1" u="sng" dirty="0" smtClean="0">
                <a:solidFill>
                  <a:srgbClr val="9A5315"/>
                </a:solidFill>
              </a:rPr>
              <a:t>Normal </a:t>
            </a:r>
            <a:r>
              <a:rPr lang="en-US" altLang="en-US" sz="1200" b="1" i="1" u="sng" dirty="0">
                <a:solidFill>
                  <a:srgbClr val="9A5315"/>
                </a:solidFill>
              </a:rPr>
              <a:t>Balance</a:t>
            </a:r>
            <a:r>
              <a:rPr lang="en-US" altLang="en-US" sz="1200" b="1" i="1" dirty="0">
                <a:solidFill>
                  <a:srgbClr val="9A5315"/>
                </a:solidFill>
              </a:rPr>
              <a:t>	</a:t>
            </a:r>
            <a:r>
              <a:rPr lang="en-US" altLang="en-US" sz="1200" b="1" i="1" u="sng" dirty="0">
                <a:solidFill>
                  <a:srgbClr val="9A5315"/>
                </a:solidFill>
              </a:rPr>
              <a:t>Increase</a:t>
            </a:r>
            <a:r>
              <a:rPr lang="en-US" altLang="en-US" sz="1200" b="1" i="1" dirty="0">
                <a:solidFill>
                  <a:srgbClr val="9A5315"/>
                </a:solidFill>
              </a:rPr>
              <a:t>		</a:t>
            </a:r>
            <a:r>
              <a:rPr lang="en-US" altLang="en-US" sz="1200" b="1" i="1" u="sng" dirty="0">
                <a:solidFill>
                  <a:srgbClr val="9A5315"/>
                </a:solidFill>
              </a:rPr>
              <a:t>Decrease</a:t>
            </a:r>
          </a:p>
          <a:p>
            <a:pPr lvl="0" eaLnBrk="0" hangingPunct="0"/>
            <a:r>
              <a:rPr lang="en-US" altLang="en-US" sz="1200" b="1" dirty="0">
                <a:solidFill>
                  <a:srgbClr val="9A5315"/>
                </a:solidFill>
              </a:rPr>
              <a:t>Assets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    D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D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C</a:t>
            </a:r>
            <a:endParaRPr lang="en-US" altLang="en-US" sz="1200" b="1" dirty="0">
              <a:solidFill>
                <a:srgbClr val="9A5315"/>
              </a:solidFill>
            </a:endParaRPr>
          </a:p>
          <a:p>
            <a:pPr lvl="0" eaLnBrk="0" hangingPunct="0"/>
            <a:r>
              <a:rPr lang="en-US" altLang="en-US" sz="1200" b="1" dirty="0">
                <a:solidFill>
                  <a:srgbClr val="9A5315"/>
                </a:solidFill>
              </a:rPr>
              <a:t>Liabilities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    C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C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D</a:t>
            </a:r>
            <a:endParaRPr lang="en-US" altLang="en-US" sz="1200" b="1" dirty="0">
              <a:solidFill>
                <a:srgbClr val="9A5315"/>
              </a:solidFill>
            </a:endParaRPr>
          </a:p>
          <a:p>
            <a:pPr lvl="0" eaLnBrk="0" hangingPunct="0"/>
            <a:r>
              <a:rPr lang="en-US" altLang="en-US" sz="1200" b="1" dirty="0">
                <a:solidFill>
                  <a:srgbClr val="9A5315"/>
                </a:solidFill>
              </a:rPr>
              <a:t>Owners’ Equity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    C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C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D</a:t>
            </a:r>
            <a:endParaRPr lang="en-US" altLang="en-US" sz="1200" b="1" dirty="0">
              <a:solidFill>
                <a:srgbClr val="9A5315"/>
              </a:solidFill>
            </a:endParaRPr>
          </a:p>
          <a:p>
            <a:pPr lvl="0" eaLnBrk="0" hangingPunct="0"/>
            <a:r>
              <a:rPr lang="en-US" altLang="en-US" sz="1200" b="1" dirty="0">
                <a:solidFill>
                  <a:srgbClr val="9A5315"/>
                </a:solidFill>
              </a:rPr>
              <a:t>Revenues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    C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C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D</a:t>
            </a:r>
            <a:r>
              <a:rPr lang="en-US" altLang="en-US" sz="1200" b="1" dirty="0">
                <a:solidFill>
                  <a:srgbClr val="9A5315"/>
                </a:solidFill>
              </a:rPr>
              <a:t>	</a:t>
            </a:r>
          </a:p>
          <a:p>
            <a:pPr lvl="0" eaLnBrk="0" hangingPunct="0"/>
            <a:r>
              <a:rPr lang="en-US" altLang="en-US" sz="1200" b="1" dirty="0">
                <a:solidFill>
                  <a:srgbClr val="9A5315"/>
                </a:solidFill>
              </a:rPr>
              <a:t>Expenses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    D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D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C</a:t>
            </a:r>
            <a:endParaRPr lang="en-US" altLang="en-US" sz="1200" b="1" dirty="0">
              <a:solidFill>
                <a:srgbClr val="9A5315"/>
              </a:solidFill>
            </a:endParaRPr>
          </a:p>
          <a:p>
            <a:pPr lvl="0" eaLnBrk="0" hangingPunct="0"/>
            <a:r>
              <a:rPr lang="en-US" altLang="en-US" sz="1200" b="1" dirty="0">
                <a:solidFill>
                  <a:srgbClr val="9A5315"/>
                </a:solidFill>
              </a:rPr>
              <a:t>Dividends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    D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D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C</a:t>
            </a:r>
            <a:endParaRPr lang="en-US" altLang="en-US" b="1" dirty="0"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24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55865767"/>
              </p:ext>
            </p:extLst>
          </p:nvPr>
        </p:nvGraphicFramePr>
        <p:xfrm>
          <a:off x="830317" y="2403694"/>
          <a:ext cx="10836165" cy="357669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719145">
                  <a:extLst>
                    <a:ext uri="{9D8B030D-6E8A-4147-A177-3AD203B41FA5}">
                      <a16:colId xmlns:a16="http://schemas.microsoft.com/office/drawing/2014/main" val="3566320264"/>
                    </a:ext>
                  </a:extLst>
                </a:gridCol>
                <a:gridCol w="2504965">
                  <a:extLst>
                    <a:ext uri="{9D8B030D-6E8A-4147-A177-3AD203B41FA5}">
                      <a16:colId xmlns:a16="http://schemas.microsoft.com/office/drawing/2014/main" val="4102661520"/>
                    </a:ext>
                  </a:extLst>
                </a:gridCol>
                <a:gridCol w="3612055">
                  <a:extLst>
                    <a:ext uri="{9D8B030D-6E8A-4147-A177-3AD203B41FA5}">
                      <a16:colId xmlns:a16="http://schemas.microsoft.com/office/drawing/2014/main" val="322053865"/>
                    </a:ext>
                  </a:extLst>
                </a:gridCol>
              </a:tblGrid>
              <a:tr h="542606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Example: Purchase supplies for cash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1223870"/>
                  </a:ext>
                </a:extLst>
              </a:tr>
              <a:tr h="675355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Accounts Affected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7030A0"/>
                          </a:solidFill>
                        </a:rPr>
                        <a:t>Supplies</a:t>
                      </a:r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7030A0"/>
                          </a:solidFill>
                        </a:rPr>
                        <a:t>Cash</a:t>
                      </a:r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0374109"/>
                  </a:ext>
                </a:extLst>
              </a:tr>
              <a:tr h="542606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Type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5267752"/>
                  </a:ext>
                </a:extLst>
              </a:tr>
              <a:tr h="717329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Increasing</a:t>
                      </a:r>
                      <a:r>
                        <a:rPr lang="en-US" sz="2400" b="1" baseline="0" dirty="0" smtClean="0"/>
                        <a:t> or Decreasing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080650"/>
                  </a:ext>
                </a:extLst>
              </a:tr>
              <a:tr h="556188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Debit or Credit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4556777"/>
                  </a:ext>
                </a:extLst>
              </a:tr>
              <a:tr h="542606">
                <a:tc gridSpan="3">
                  <a:txBody>
                    <a:bodyPr/>
                    <a:lstStyle/>
                    <a:p>
                      <a:r>
                        <a:rPr lang="en-US" sz="2400" b="1" dirty="0" smtClean="0"/>
                        <a:t>J/E:</a:t>
                      </a:r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43295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511972" y="229147"/>
            <a:ext cx="69158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hangingPunct="0"/>
            <a:r>
              <a:rPr lang="en-US" altLang="en-US" sz="1200" i="1" dirty="0" smtClean="0">
                <a:solidFill>
                  <a:srgbClr val="9A5315"/>
                </a:solidFill>
              </a:rPr>
              <a:t>	</a:t>
            </a:r>
            <a:r>
              <a:rPr lang="en-US" altLang="en-US" sz="1200" b="1" i="1" dirty="0" smtClean="0">
                <a:solidFill>
                  <a:srgbClr val="9A5315"/>
                </a:solidFill>
              </a:rPr>
              <a:t>	</a:t>
            </a:r>
            <a:r>
              <a:rPr lang="en-US" altLang="en-US" sz="1200" b="1" i="1" u="sng" dirty="0" smtClean="0">
                <a:solidFill>
                  <a:srgbClr val="9A5315"/>
                </a:solidFill>
              </a:rPr>
              <a:t>Normal </a:t>
            </a:r>
            <a:r>
              <a:rPr lang="en-US" altLang="en-US" sz="1200" b="1" i="1" u="sng" dirty="0">
                <a:solidFill>
                  <a:srgbClr val="9A5315"/>
                </a:solidFill>
              </a:rPr>
              <a:t>Balance</a:t>
            </a:r>
            <a:r>
              <a:rPr lang="en-US" altLang="en-US" sz="1200" b="1" i="1" dirty="0">
                <a:solidFill>
                  <a:srgbClr val="9A5315"/>
                </a:solidFill>
              </a:rPr>
              <a:t>	</a:t>
            </a:r>
            <a:r>
              <a:rPr lang="en-US" altLang="en-US" sz="1200" b="1" i="1" u="sng" dirty="0">
                <a:solidFill>
                  <a:srgbClr val="9A5315"/>
                </a:solidFill>
              </a:rPr>
              <a:t>Increase</a:t>
            </a:r>
            <a:r>
              <a:rPr lang="en-US" altLang="en-US" sz="1200" b="1" i="1" dirty="0">
                <a:solidFill>
                  <a:srgbClr val="9A5315"/>
                </a:solidFill>
              </a:rPr>
              <a:t>		</a:t>
            </a:r>
            <a:r>
              <a:rPr lang="en-US" altLang="en-US" sz="1200" b="1" i="1" u="sng" dirty="0">
                <a:solidFill>
                  <a:srgbClr val="9A5315"/>
                </a:solidFill>
              </a:rPr>
              <a:t>Decrease</a:t>
            </a:r>
          </a:p>
          <a:p>
            <a:pPr lvl="0" eaLnBrk="0" hangingPunct="0"/>
            <a:r>
              <a:rPr lang="en-US" altLang="en-US" sz="1200" b="1" dirty="0">
                <a:solidFill>
                  <a:srgbClr val="9A5315"/>
                </a:solidFill>
              </a:rPr>
              <a:t>Assets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    D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D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C</a:t>
            </a:r>
            <a:endParaRPr lang="en-US" altLang="en-US" sz="1200" b="1" dirty="0">
              <a:solidFill>
                <a:srgbClr val="9A5315"/>
              </a:solidFill>
            </a:endParaRPr>
          </a:p>
          <a:p>
            <a:pPr lvl="0" eaLnBrk="0" hangingPunct="0"/>
            <a:r>
              <a:rPr lang="en-US" altLang="en-US" sz="1200" b="1" dirty="0">
                <a:solidFill>
                  <a:srgbClr val="9A5315"/>
                </a:solidFill>
              </a:rPr>
              <a:t>Liabilities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    C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C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D</a:t>
            </a:r>
            <a:endParaRPr lang="en-US" altLang="en-US" sz="1200" b="1" dirty="0">
              <a:solidFill>
                <a:srgbClr val="9A5315"/>
              </a:solidFill>
            </a:endParaRPr>
          </a:p>
          <a:p>
            <a:pPr lvl="0" eaLnBrk="0" hangingPunct="0"/>
            <a:r>
              <a:rPr lang="en-US" altLang="en-US" sz="1200" b="1" dirty="0">
                <a:solidFill>
                  <a:srgbClr val="9A5315"/>
                </a:solidFill>
              </a:rPr>
              <a:t>Owners’ Equity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    C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C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D</a:t>
            </a:r>
            <a:endParaRPr lang="en-US" altLang="en-US" sz="1200" b="1" dirty="0">
              <a:solidFill>
                <a:srgbClr val="9A5315"/>
              </a:solidFill>
            </a:endParaRPr>
          </a:p>
          <a:p>
            <a:pPr lvl="0" eaLnBrk="0" hangingPunct="0"/>
            <a:r>
              <a:rPr lang="en-US" altLang="en-US" sz="1200" b="1" dirty="0">
                <a:solidFill>
                  <a:srgbClr val="9A5315"/>
                </a:solidFill>
              </a:rPr>
              <a:t>Revenues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    C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C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D</a:t>
            </a:r>
            <a:r>
              <a:rPr lang="en-US" altLang="en-US" sz="1200" b="1" dirty="0">
                <a:solidFill>
                  <a:srgbClr val="9A5315"/>
                </a:solidFill>
              </a:rPr>
              <a:t>	</a:t>
            </a:r>
          </a:p>
          <a:p>
            <a:pPr lvl="0" eaLnBrk="0" hangingPunct="0"/>
            <a:r>
              <a:rPr lang="en-US" altLang="en-US" sz="1200" b="1" dirty="0">
                <a:solidFill>
                  <a:srgbClr val="9A5315"/>
                </a:solidFill>
              </a:rPr>
              <a:t>Expenses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    D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D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C</a:t>
            </a:r>
            <a:endParaRPr lang="en-US" altLang="en-US" sz="1200" b="1" dirty="0">
              <a:solidFill>
                <a:srgbClr val="9A5315"/>
              </a:solidFill>
            </a:endParaRPr>
          </a:p>
          <a:p>
            <a:pPr lvl="0" eaLnBrk="0" hangingPunct="0"/>
            <a:r>
              <a:rPr lang="en-US" altLang="en-US" sz="1200" b="1" dirty="0">
                <a:solidFill>
                  <a:srgbClr val="9A5315"/>
                </a:solidFill>
              </a:rPr>
              <a:t>Dividends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    D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D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C</a:t>
            </a:r>
            <a:endParaRPr lang="en-US" altLang="en-US" b="1" dirty="0"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33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07585983"/>
              </p:ext>
            </p:extLst>
          </p:nvPr>
        </p:nvGraphicFramePr>
        <p:xfrm>
          <a:off x="830317" y="2403694"/>
          <a:ext cx="10836165" cy="357669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719145">
                  <a:extLst>
                    <a:ext uri="{9D8B030D-6E8A-4147-A177-3AD203B41FA5}">
                      <a16:colId xmlns:a16="http://schemas.microsoft.com/office/drawing/2014/main" val="3566320264"/>
                    </a:ext>
                  </a:extLst>
                </a:gridCol>
                <a:gridCol w="2504965">
                  <a:extLst>
                    <a:ext uri="{9D8B030D-6E8A-4147-A177-3AD203B41FA5}">
                      <a16:colId xmlns:a16="http://schemas.microsoft.com/office/drawing/2014/main" val="4102661520"/>
                    </a:ext>
                  </a:extLst>
                </a:gridCol>
                <a:gridCol w="3612055">
                  <a:extLst>
                    <a:ext uri="{9D8B030D-6E8A-4147-A177-3AD203B41FA5}">
                      <a16:colId xmlns:a16="http://schemas.microsoft.com/office/drawing/2014/main" val="322053865"/>
                    </a:ext>
                  </a:extLst>
                </a:gridCol>
              </a:tblGrid>
              <a:tr h="542606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Example: Purchase supplies for cash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1223870"/>
                  </a:ext>
                </a:extLst>
              </a:tr>
              <a:tr h="675355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Accounts Affected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7030A0"/>
                          </a:solidFill>
                        </a:rPr>
                        <a:t>Supplies</a:t>
                      </a:r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7030A0"/>
                          </a:solidFill>
                        </a:rPr>
                        <a:t>Cash</a:t>
                      </a:r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0374109"/>
                  </a:ext>
                </a:extLst>
              </a:tr>
              <a:tr h="542606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Type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7030A0"/>
                          </a:solidFill>
                        </a:rPr>
                        <a:t>Asset</a:t>
                      </a:r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7030A0"/>
                          </a:solidFill>
                        </a:rPr>
                        <a:t>Asset</a:t>
                      </a:r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5267752"/>
                  </a:ext>
                </a:extLst>
              </a:tr>
              <a:tr h="717329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Increasing</a:t>
                      </a:r>
                      <a:r>
                        <a:rPr lang="en-US" sz="2400" b="1" baseline="0" dirty="0" smtClean="0"/>
                        <a:t> or Decreasing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080650"/>
                  </a:ext>
                </a:extLst>
              </a:tr>
              <a:tr h="556188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Debit or Credit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4556777"/>
                  </a:ext>
                </a:extLst>
              </a:tr>
              <a:tr h="542606">
                <a:tc gridSpan="3">
                  <a:txBody>
                    <a:bodyPr/>
                    <a:lstStyle/>
                    <a:p>
                      <a:r>
                        <a:rPr lang="en-US" sz="2400" b="1" dirty="0" smtClean="0"/>
                        <a:t>J/E:</a:t>
                      </a:r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43295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511972" y="229147"/>
            <a:ext cx="69158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hangingPunct="0"/>
            <a:r>
              <a:rPr lang="en-US" altLang="en-US" sz="1200" i="1" dirty="0" smtClean="0">
                <a:solidFill>
                  <a:srgbClr val="9A5315"/>
                </a:solidFill>
              </a:rPr>
              <a:t>	</a:t>
            </a:r>
            <a:r>
              <a:rPr lang="en-US" altLang="en-US" sz="1200" b="1" i="1" dirty="0" smtClean="0">
                <a:solidFill>
                  <a:srgbClr val="9A5315"/>
                </a:solidFill>
              </a:rPr>
              <a:t>	</a:t>
            </a:r>
            <a:r>
              <a:rPr lang="en-US" altLang="en-US" sz="1200" b="1" i="1" u="sng" dirty="0" smtClean="0">
                <a:solidFill>
                  <a:srgbClr val="9A5315"/>
                </a:solidFill>
              </a:rPr>
              <a:t>Normal </a:t>
            </a:r>
            <a:r>
              <a:rPr lang="en-US" altLang="en-US" sz="1200" b="1" i="1" u="sng" dirty="0">
                <a:solidFill>
                  <a:srgbClr val="9A5315"/>
                </a:solidFill>
              </a:rPr>
              <a:t>Balance</a:t>
            </a:r>
            <a:r>
              <a:rPr lang="en-US" altLang="en-US" sz="1200" b="1" i="1" dirty="0">
                <a:solidFill>
                  <a:srgbClr val="9A5315"/>
                </a:solidFill>
              </a:rPr>
              <a:t>	</a:t>
            </a:r>
            <a:r>
              <a:rPr lang="en-US" altLang="en-US" sz="1200" b="1" i="1" u="sng" dirty="0">
                <a:solidFill>
                  <a:srgbClr val="9A5315"/>
                </a:solidFill>
              </a:rPr>
              <a:t>Increase</a:t>
            </a:r>
            <a:r>
              <a:rPr lang="en-US" altLang="en-US" sz="1200" b="1" i="1" dirty="0">
                <a:solidFill>
                  <a:srgbClr val="9A5315"/>
                </a:solidFill>
              </a:rPr>
              <a:t>		</a:t>
            </a:r>
            <a:r>
              <a:rPr lang="en-US" altLang="en-US" sz="1200" b="1" i="1" u="sng" dirty="0">
                <a:solidFill>
                  <a:srgbClr val="9A5315"/>
                </a:solidFill>
              </a:rPr>
              <a:t>Decrease</a:t>
            </a:r>
          </a:p>
          <a:p>
            <a:pPr lvl="0" eaLnBrk="0" hangingPunct="0"/>
            <a:r>
              <a:rPr lang="en-US" altLang="en-US" sz="1200" b="1" dirty="0">
                <a:solidFill>
                  <a:srgbClr val="9A5315"/>
                </a:solidFill>
              </a:rPr>
              <a:t>Assets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    D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D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C</a:t>
            </a:r>
            <a:endParaRPr lang="en-US" altLang="en-US" sz="1200" b="1" dirty="0">
              <a:solidFill>
                <a:srgbClr val="9A5315"/>
              </a:solidFill>
            </a:endParaRPr>
          </a:p>
          <a:p>
            <a:pPr lvl="0" eaLnBrk="0" hangingPunct="0"/>
            <a:r>
              <a:rPr lang="en-US" altLang="en-US" sz="1200" b="1" dirty="0">
                <a:solidFill>
                  <a:srgbClr val="9A5315"/>
                </a:solidFill>
              </a:rPr>
              <a:t>Liabilities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    C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C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D</a:t>
            </a:r>
            <a:endParaRPr lang="en-US" altLang="en-US" sz="1200" b="1" dirty="0">
              <a:solidFill>
                <a:srgbClr val="9A5315"/>
              </a:solidFill>
            </a:endParaRPr>
          </a:p>
          <a:p>
            <a:pPr lvl="0" eaLnBrk="0" hangingPunct="0"/>
            <a:r>
              <a:rPr lang="en-US" altLang="en-US" sz="1200" b="1" dirty="0">
                <a:solidFill>
                  <a:srgbClr val="9A5315"/>
                </a:solidFill>
              </a:rPr>
              <a:t>Owners’ Equity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    C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C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D</a:t>
            </a:r>
            <a:endParaRPr lang="en-US" altLang="en-US" sz="1200" b="1" dirty="0">
              <a:solidFill>
                <a:srgbClr val="9A5315"/>
              </a:solidFill>
            </a:endParaRPr>
          </a:p>
          <a:p>
            <a:pPr lvl="0" eaLnBrk="0" hangingPunct="0"/>
            <a:r>
              <a:rPr lang="en-US" altLang="en-US" sz="1200" b="1" dirty="0">
                <a:solidFill>
                  <a:srgbClr val="9A5315"/>
                </a:solidFill>
              </a:rPr>
              <a:t>Revenues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    C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C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D</a:t>
            </a:r>
            <a:r>
              <a:rPr lang="en-US" altLang="en-US" sz="1200" b="1" dirty="0">
                <a:solidFill>
                  <a:srgbClr val="9A5315"/>
                </a:solidFill>
              </a:rPr>
              <a:t>	</a:t>
            </a:r>
          </a:p>
          <a:p>
            <a:pPr lvl="0" eaLnBrk="0" hangingPunct="0"/>
            <a:r>
              <a:rPr lang="en-US" altLang="en-US" sz="1200" b="1" dirty="0">
                <a:solidFill>
                  <a:srgbClr val="9A5315"/>
                </a:solidFill>
              </a:rPr>
              <a:t>Expenses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    D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D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C</a:t>
            </a:r>
            <a:endParaRPr lang="en-US" altLang="en-US" sz="1200" b="1" dirty="0">
              <a:solidFill>
                <a:srgbClr val="9A5315"/>
              </a:solidFill>
            </a:endParaRPr>
          </a:p>
          <a:p>
            <a:pPr lvl="0" eaLnBrk="0" hangingPunct="0"/>
            <a:r>
              <a:rPr lang="en-US" altLang="en-US" sz="1200" b="1" dirty="0">
                <a:solidFill>
                  <a:srgbClr val="9A5315"/>
                </a:solidFill>
              </a:rPr>
              <a:t>Dividends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    D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D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C</a:t>
            </a:r>
            <a:endParaRPr lang="en-US" altLang="en-US" b="1" dirty="0"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69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79241224"/>
              </p:ext>
            </p:extLst>
          </p:nvPr>
        </p:nvGraphicFramePr>
        <p:xfrm>
          <a:off x="830317" y="2403694"/>
          <a:ext cx="10836165" cy="357669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719145">
                  <a:extLst>
                    <a:ext uri="{9D8B030D-6E8A-4147-A177-3AD203B41FA5}">
                      <a16:colId xmlns:a16="http://schemas.microsoft.com/office/drawing/2014/main" val="3566320264"/>
                    </a:ext>
                  </a:extLst>
                </a:gridCol>
                <a:gridCol w="2504965">
                  <a:extLst>
                    <a:ext uri="{9D8B030D-6E8A-4147-A177-3AD203B41FA5}">
                      <a16:colId xmlns:a16="http://schemas.microsoft.com/office/drawing/2014/main" val="4102661520"/>
                    </a:ext>
                  </a:extLst>
                </a:gridCol>
                <a:gridCol w="3612055">
                  <a:extLst>
                    <a:ext uri="{9D8B030D-6E8A-4147-A177-3AD203B41FA5}">
                      <a16:colId xmlns:a16="http://schemas.microsoft.com/office/drawing/2014/main" val="322053865"/>
                    </a:ext>
                  </a:extLst>
                </a:gridCol>
              </a:tblGrid>
              <a:tr h="542606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Example: Purchase supplies for cash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1223870"/>
                  </a:ext>
                </a:extLst>
              </a:tr>
              <a:tr h="675355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Accounts Affected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7030A0"/>
                          </a:solidFill>
                        </a:rPr>
                        <a:t>Supplies</a:t>
                      </a:r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7030A0"/>
                          </a:solidFill>
                        </a:rPr>
                        <a:t>Cash</a:t>
                      </a:r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0374109"/>
                  </a:ext>
                </a:extLst>
              </a:tr>
              <a:tr h="542606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Type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7030A0"/>
                          </a:solidFill>
                        </a:rPr>
                        <a:t>Asset</a:t>
                      </a:r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7030A0"/>
                          </a:solidFill>
                        </a:rPr>
                        <a:t>Asset</a:t>
                      </a:r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5267752"/>
                  </a:ext>
                </a:extLst>
              </a:tr>
              <a:tr h="717329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Increasing</a:t>
                      </a:r>
                      <a:r>
                        <a:rPr lang="en-US" sz="2400" b="1" baseline="0" dirty="0" smtClean="0"/>
                        <a:t> or Decreasing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7030A0"/>
                          </a:solidFill>
                        </a:rPr>
                        <a:t>Increasing</a:t>
                      </a:r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7030A0"/>
                          </a:solidFill>
                        </a:rPr>
                        <a:t>Decreasing</a:t>
                      </a:r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080650"/>
                  </a:ext>
                </a:extLst>
              </a:tr>
              <a:tr h="556188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Debit or Credit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4556777"/>
                  </a:ext>
                </a:extLst>
              </a:tr>
              <a:tr h="542606">
                <a:tc gridSpan="3">
                  <a:txBody>
                    <a:bodyPr/>
                    <a:lstStyle/>
                    <a:p>
                      <a:r>
                        <a:rPr lang="en-US" sz="2400" b="1" dirty="0" smtClean="0"/>
                        <a:t>J/E:</a:t>
                      </a:r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43295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511972" y="229147"/>
            <a:ext cx="69158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hangingPunct="0"/>
            <a:r>
              <a:rPr lang="en-US" altLang="en-US" sz="1200" i="1" dirty="0" smtClean="0">
                <a:solidFill>
                  <a:srgbClr val="9A5315"/>
                </a:solidFill>
              </a:rPr>
              <a:t>	</a:t>
            </a:r>
            <a:r>
              <a:rPr lang="en-US" altLang="en-US" sz="1200" b="1" i="1" dirty="0" smtClean="0">
                <a:solidFill>
                  <a:srgbClr val="9A5315"/>
                </a:solidFill>
              </a:rPr>
              <a:t>	</a:t>
            </a:r>
            <a:r>
              <a:rPr lang="en-US" altLang="en-US" sz="1200" b="1" i="1" u="sng" dirty="0" smtClean="0">
                <a:solidFill>
                  <a:srgbClr val="9A5315"/>
                </a:solidFill>
              </a:rPr>
              <a:t>Normal </a:t>
            </a:r>
            <a:r>
              <a:rPr lang="en-US" altLang="en-US" sz="1200" b="1" i="1" u="sng" dirty="0">
                <a:solidFill>
                  <a:srgbClr val="9A5315"/>
                </a:solidFill>
              </a:rPr>
              <a:t>Balance</a:t>
            </a:r>
            <a:r>
              <a:rPr lang="en-US" altLang="en-US" sz="1200" b="1" i="1" dirty="0">
                <a:solidFill>
                  <a:srgbClr val="9A5315"/>
                </a:solidFill>
              </a:rPr>
              <a:t>	</a:t>
            </a:r>
            <a:r>
              <a:rPr lang="en-US" altLang="en-US" sz="1200" b="1" i="1" u="sng" dirty="0">
                <a:solidFill>
                  <a:srgbClr val="9A5315"/>
                </a:solidFill>
              </a:rPr>
              <a:t>Increase</a:t>
            </a:r>
            <a:r>
              <a:rPr lang="en-US" altLang="en-US" sz="1200" b="1" i="1" dirty="0">
                <a:solidFill>
                  <a:srgbClr val="9A5315"/>
                </a:solidFill>
              </a:rPr>
              <a:t>		</a:t>
            </a:r>
            <a:r>
              <a:rPr lang="en-US" altLang="en-US" sz="1200" b="1" i="1" u="sng" dirty="0">
                <a:solidFill>
                  <a:srgbClr val="9A5315"/>
                </a:solidFill>
              </a:rPr>
              <a:t>Decrease</a:t>
            </a:r>
          </a:p>
          <a:p>
            <a:pPr lvl="0" eaLnBrk="0" hangingPunct="0"/>
            <a:r>
              <a:rPr lang="en-US" altLang="en-US" sz="1200" b="1" dirty="0">
                <a:solidFill>
                  <a:srgbClr val="9A5315"/>
                </a:solidFill>
              </a:rPr>
              <a:t>Assets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    D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D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C</a:t>
            </a:r>
            <a:endParaRPr lang="en-US" altLang="en-US" sz="1200" b="1" dirty="0">
              <a:solidFill>
                <a:srgbClr val="9A5315"/>
              </a:solidFill>
            </a:endParaRPr>
          </a:p>
          <a:p>
            <a:pPr lvl="0" eaLnBrk="0" hangingPunct="0"/>
            <a:r>
              <a:rPr lang="en-US" altLang="en-US" sz="1200" b="1" dirty="0">
                <a:solidFill>
                  <a:srgbClr val="9A5315"/>
                </a:solidFill>
              </a:rPr>
              <a:t>Liabilities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    C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C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D</a:t>
            </a:r>
            <a:endParaRPr lang="en-US" altLang="en-US" sz="1200" b="1" dirty="0">
              <a:solidFill>
                <a:srgbClr val="9A5315"/>
              </a:solidFill>
            </a:endParaRPr>
          </a:p>
          <a:p>
            <a:pPr lvl="0" eaLnBrk="0" hangingPunct="0"/>
            <a:r>
              <a:rPr lang="en-US" altLang="en-US" sz="1200" b="1" dirty="0">
                <a:solidFill>
                  <a:srgbClr val="9A5315"/>
                </a:solidFill>
              </a:rPr>
              <a:t>Owners’ Equity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    C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C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D</a:t>
            </a:r>
            <a:endParaRPr lang="en-US" altLang="en-US" sz="1200" b="1" dirty="0">
              <a:solidFill>
                <a:srgbClr val="9A5315"/>
              </a:solidFill>
            </a:endParaRPr>
          </a:p>
          <a:p>
            <a:pPr lvl="0" eaLnBrk="0" hangingPunct="0"/>
            <a:r>
              <a:rPr lang="en-US" altLang="en-US" sz="1200" b="1" dirty="0">
                <a:solidFill>
                  <a:srgbClr val="9A5315"/>
                </a:solidFill>
              </a:rPr>
              <a:t>Revenues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    C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C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D</a:t>
            </a:r>
            <a:r>
              <a:rPr lang="en-US" altLang="en-US" sz="1200" b="1" dirty="0">
                <a:solidFill>
                  <a:srgbClr val="9A5315"/>
                </a:solidFill>
              </a:rPr>
              <a:t>	</a:t>
            </a:r>
          </a:p>
          <a:p>
            <a:pPr lvl="0" eaLnBrk="0" hangingPunct="0"/>
            <a:r>
              <a:rPr lang="en-US" altLang="en-US" sz="1200" b="1" dirty="0">
                <a:solidFill>
                  <a:srgbClr val="9A5315"/>
                </a:solidFill>
              </a:rPr>
              <a:t>Expenses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    D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D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C</a:t>
            </a:r>
            <a:endParaRPr lang="en-US" altLang="en-US" sz="1200" b="1" dirty="0">
              <a:solidFill>
                <a:srgbClr val="9A5315"/>
              </a:solidFill>
            </a:endParaRPr>
          </a:p>
          <a:p>
            <a:pPr lvl="0" eaLnBrk="0" hangingPunct="0"/>
            <a:r>
              <a:rPr lang="en-US" altLang="en-US" sz="1200" b="1" dirty="0">
                <a:solidFill>
                  <a:srgbClr val="9A5315"/>
                </a:solidFill>
              </a:rPr>
              <a:t>Dividends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    D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D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C</a:t>
            </a:r>
            <a:endParaRPr lang="en-US" altLang="en-US" b="1" dirty="0"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64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64502255"/>
              </p:ext>
            </p:extLst>
          </p:nvPr>
        </p:nvGraphicFramePr>
        <p:xfrm>
          <a:off x="830317" y="2403694"/>
          <a:ext cx="10836165" cy="357669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719145">
                  <a:extLst>
                    <a:ext uri="{9D8B030D-6E8A-4147-A177-3AD203B41FA5}">
                      <a16:colId xmlns:a16="http://schemas.microsoft.com/office/drawing/2014/main" val="3566320264"/>
                    </a:ext>
                  </a:extLst>
                </a:gridCol>
                <a:gridCol w="2504965">
                  <a:extLst>
                    <a:ext uri="{9D8B030D-6E8A-4147-A177-3AD203B41FA5}">
                      <a16:colId xmlns:a16="http://schemas.microsoft.com/office/drawing/2014/main" val="4102661520"/>
                    </a:ext>
                  </a:extLst>
                </a:gridCol>
                <a:gridCol w="3612055">
                  <a:extLst>
                    <a:ext uri="{9D8B030D-6E8A-4147-A177-3AD203B41FA5}">
                      <a16:colId xmlns:a16="http://schemas.microsoft.com/office/drawing/2014/main" val="322053865"/>
                    </a:ext>
                  </a:extLst>
                </a:gridCol>
              </a:tblGrid>
              <a:tr h="542606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Example: Purchase supplies for cash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1223870"/>
                  </a:ext>
                </a:extLst>
              </a:tr>
              <a:tr h="675355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Accounts Affected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7030A0"/>
                          </a:solidFill>
                        </a:rPr>
                        <a:t>Supplies</a:t>
                      </a:r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7030A0"/>
                          </a:solidFill>
                        </a:rPr>
                        <a:t>Cash</a:t>
                      </a:r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0374109"/>
                  </a:ext>
                </a:extLst>
              </a:tr>
              <a:tr h="542606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Type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7030A0"/>
                          </a:solidFill>
                        </a:rPr>
                        <a:t>Asset</a:t>
                      </a:r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7030A0"/>
                          </a:solidFill>
                        </a:rPr>
                        <a:t>Asset</a:t>
                      </a:r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5267752"/>
                  </a:ext>
                </a:extLst>
              </a:tr>
              <a:tr h="717329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Increasing</a:t>
                      </a:r>
                      <a:r>
                        <a:rPr lang="en-US" sz="2400" b="1" baseline="0" dirty="0" smtClean="0"/>
                        <a:t> or Decreasing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7030A0"/>
                          </a:solidFill>
                        </a:rPr>
                        <a:t>Increasing</a:t>
                      </a:r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7030A0"/>
                          </a:solidFill>
                        </a:rPr>
                        <a:t>Decreasing</a:t>
                      </a:r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080650"/>
                  </a:ext>
                </a:extLst>
              </a:tr>
              <a:tr h="556188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Debit or Credit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7030A0"/>
                          </a:solidFill>
                        </a:rPr>
                        <a:t>Debit</a:t>
                      </a:r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7030A0"/>
                          </a:solidFill>
                        </a:rPr>
                        <a:t>Credit</a:t>
                      </a:r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4556777"/>
                  </a:ext>
                </a:extLst>
              </a:tr>
              <a:tr h="542606">
                <a:tc gridSpan="3">
                  <a:txBody>
                    <a:bodyPr/>
                    <a:lstStyle/>
                    <a:p>
                      <a:r>
                        <a:rPr lang="en-US" sz="2400" b="1" dirty="0" smtClean="0"/>
                        <a:t>J/E:</a:t>
                      </a:r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43295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511972" y="229147"/>
            <a:ext cx="69158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hangingPunct="0"/>
            <a:r>
              <a:rPr lang="en-US" altLang="en-US" sz="1200" i="1" dirty="0" smtClean="0">
                <a:solidFill>
                  <a:srgbClr val="9A5315"/>
                </a:solidFill>
              </a:rPr>
              <a:t>	</a:t>
            </a:r>
            <a:r>
              <a:rPr lang="en-US" altLang="en-US" sz="1200" b="1" i="1" dirty="0" smtClean="0">
                <a:solidFill>
                  <a:srgbClr val="9A5315"/>
                </a:solidFill>
              </a:rPr>
              <a:t>	</a:t>
            </a:r>
            <a:r>
              <a:rPr lang="en-US" altLang="en-US" sz="1200" b="1" i="1" u="sng" dirty="0" smtClean="0">
                <a:solidFill>
                  <a:srgbClr val="9A5315"/>
                </a:solidFill>
              </a:rPr>
              <a:t>Normal </a:t>
            </a:r>
            <a:r>
              <a:rPr lang="en-US" altLang="en-US" sz="1200" b="1" i="1" u="sng" dirty="0">
                <a:solidFill>
                  <a:srgbClr val="9A5315"/>
                </a:solidFill>
              </a:rPr>
              <a:t>Balance</a:t>
            </a:r>
            <a:r>
              <a:rPr lang="en-US" altLang="en-US" sz="1200" b="1" i="1" dirty="0">
                <a:solidFill>
                  <a:srgbClr val="9A5315"/>
                </a:solidFill>
              </a:rPr>
              <a:t>	</a:t>
            </a:r>
            <a:r>
              <a:rPr lang="en-US" altLang="en-US" sz="1200" b="1" i="1" u="sng" dirty="0">
                <a:solidFill>
                  <a:srgbClr val="9A5315"/>
                </a:solidFill>
              </a:rPr>
              <a:t>Increase</a:t>
            </a:r>
            <a:r>
              <a:rPr lang="en-US" altLang="en-US" sz="1200" b="1" i="1" dirty="0">
                <a:solidFill>
                  <a:srgbClr val="9A5315"/>
                </a:solidFill>
              </a:rPr>
              <a:t>		</a:t>
            </a:r>
            <a:r>
              <a:rPr lang="en-US" altLang="en-US" sz="1200" b="1" i="1" u="sng" dirty="0">
                <a:solidFill>
                  <a:srgbClr val="9A5315"/>
                </a:solidFill>
              </a:rPr>
              <a:t>Decrease</a:t>
            </a:r>
          </a:p>
          <a:p>
            <a:pPr lvl="0" eaLnBrk="0" hangingPunct="0"/>
            <a:r>
              <a:rPr lang="en-US" altLang="en-US" sz="1200" b="1" dirty="0">
                <a:solidFill>
                  <a:srgbClr val="9A5315"/>
                </a:solidFill>
              </a:rPr>
              <a:t>Assets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    D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D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C</a:t>
            </a:r>
            <a:endParaRPr lang="en-US" altLang="en-US" sz="1200" b="1" dirty="0">
              <a:solidFill>
                <a:srgbClr val="9A5315"/>
              </a:solidFill>
            </a:endParaRPr>
          </a:p>
          <a:p>
            <a:pPr lvl="0" eaLnBrk="0" hangingPunct="0"/>
            <a:r>
              <a:rPr lang="en-US" altLang="en-US" sz="1200" b="1" dirty="0">
                <a:solidFill>
                  <a:srgbClr val="9A5315"/>
                </a:solidFill>
              </a:rPr>
              <a:t>Liabilities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    C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C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D</a:t>
            </a:r>
            <a:endParaRPr lang="en-US" altLang="en-US" sz="1200" b="1" dirty="0">
              <a:solidFill>
                <a:srgbClr val="9A5315"/>
              </a:solidFill>
            </a:endParaRPr>
          </a:p>
          <a:p>
            <a:pPr lvl="0" eaLnBrk="0" hangingPunct="0"/>
            <a:r>
              <a:rPr lang="en-US" altLang="en-US" sz="1200" b="1" dirty="0">
                <a:solidFill>
                  <a:srgbClr val="9A5315"/>
                </a:solidFill>
              </a:rPr>
              <a:t>Owners’ Equity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    C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C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D</a:t>
            </a:r>
            <a:endParaRPr lang="en-US" altLang="en-US" sz="1200" b="1" dirty="0">
              <a:solidFill>
                <a:srgbClr val="9A5315"/>
              </a:solidFill>
            </a:endParaRPr>
          </a:p>
          <a:p>
            <a:pPr lvl="0" eaLnBrk="0" hangingPunct="0"/>
            <a:r>
              <a:rPr lang="en-US" altLang="en-US" sz="1200" b="1" dirty="0">
                <a:solidFill>
                  <a:srgbClr val="9A5315"/>
                </a:solidFill>
              </a:rPr>
              <a:t>Revenues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    C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C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D</a:t>
            </a:r>
            <a:r>
              <a:rPr lang="en-US" altLang="en-US" sz="1200" b="1" dirty="0">
                <a:solidFill>
                  <a:srgbClr val="9A5315"/>
                </a:solidFill>
              </a:rPr>
              <a:t>	</a:t>
            </a:r>
          </a:p>
          <a:p>
            <a:pPr lvl="0" eaLnBrk="0" hangingPunct="0"/>
            <a:r>
              <a:rPr lang="en-US" altLang="en-US" sz="1200" b="1" dirty="0">
                <a:solidFill>
                  <a:srgbClr val="9A5315"/>
                </a:solidFill>
              </a:rPr>
              <a:t>Expenses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    D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D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C</a:t>
            </a:r>
            <a:endParaRPr lang="en-US" altLang="en-US" sz="1200" b="1" dirty="0">
              <a:solidFill>
                <a:srgbClr val="9A5315"/>
              </a:solidFill>
            </a:endParaRPr>
          </a:p>
          <a:p>
            <a:pPr lvl="0" eaLnBrk="0" hangingPunct="0"/>
            <a:r>
              <a:rPr lang="en-US" altLang="en-US" sz="1200" b="1" dirty="0">
                <a:solidFill>
                  <a:srgbClr val="9A5315"/>
                </a:solidFill>
              </a:rPr>
              <a:t>Dividends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    D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D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C</a:t>
            </a:r>
            <a:endParaRPr lang="en-US" altLang="en-US" b="1" dirty="0"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83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27" y="134753"/>
            <a:ext cx="12105373" cy="6275671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Advantages: </a:t>
            </a:r>
          </a:p>
          <a:p>
            <a:pPr lvl="1"/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Foster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intrinsic motivation, and develop a range of abilities and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skills</a:t>
            </a:r>
          </a:p>
          <a:p>
            <a:pPr lvl="1"/>
            <a:r>
              <a:rPr lang="en-US" sz="2400" b="1" dirty="0" smtClean="0"/>
              <a:t>Increases self-esteem </a:t>
            </a:r>
            <a:r>
              <a:rPr lang="en-US" sz="2400" b="1" dirty="0"/>
              <a:t>and </a:t>
            </a:r>
            <a:r>
              <a:rPr lang="en-US" sz="2400" b="1" dirty="0" smtClean="0"/>
              <a:t>confidence</a:t>
            </a:r>
          </a:p>
          <a:p>
            <a:pPr lvl="1"/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Enhances critical thinking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abilities, presentation skills and communication skills, and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the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ability to work effectively on a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team</a:t>
            </a:r>
          </a:p>
          <a:p>
            <a:pPr lvl="1"/>
            <a:r>
              <a:rPr lang="en-US" sz="2400" b="1" dirty="0" smtClean="0"/>
              <a:t>Students move </a:t>
            </a:r>
            <a:r>
              <a:rPr lang="en-US" sz="2400" b="1" dirty="0"/>
              <a:t>from novices to </a:t>
            </a:r>
            <a:r>
              <a:rPr lang="en-US" sz="2400" b="1" dirty="0" smtClean="0"/>
              <a:t>experts</a:t>
            </a:r>
          </a:p>
          <a:p>
            <a:pPr lvl="1"/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Students interpret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the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information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rather than just report facts</a:t>
            </a:r>
          </a:p>
          <a:p>
            <a:pPr lvl="1"/>
            <a:r>
              <a:rPr lang="en-US" sz="2400" b="1" dirty="0" smtClean="0"/>
              <a:t>Increased motivation to work collaboratively</a:t>
            </a:r>
          </a:p>
          <a:p>
            <a:pPr lvl="1"/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More positive attitudes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towards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learning </a:t>
            </a:r>
            <a:endParaRPr lang="en-US" sz="11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1600" b="1" dirty="0" err="1" smtClean="0"/>
              <a:t>Tamim</a:t>
            </a:r>
            <a:r>
              <a:rPr lang="en-US" sz="1600" b="1" dirty="0"/>
              <a:t>, </a:t>
            </a:r>
            <a:r>
              <a:rPr lang="en-US" sz="1600" b="1" dirty="0" smtClean="0"/>
              <a:t>S. R. &amp; Grant</a:t>
            </a:r>
            <a:r>
              <a:rPr lang="en-US" sz="1600" b="1" dirty="0"/>
              <a:t>, </a:t>
            </a:r>
            <a:r>
              <a:rPr lang="en-US" sz="1600" b="1" dirty="0" smtClean="0"/>
              <a:t>M. </a:t>
            </a:r>
            <a:r>
              <a:rPr lang="en-US" sz="1600" b="1" dirty="0"/>
              <a:t>M</a:t>
            </a:r>
            <a:r>
              <a:rPr lang="en-US" sz="1600" b="1" dirty="0" smtClean="0"/>
              <a:t>. (2013). </a:t>
            </a:r>
            <a:r>
              <a:rPr lang="en-US" sz="1600" b="1" dirty="0"/>
              <a:t>Definitions and uses: Case study of teachers implementing project-based learning</a:t>
            </a:r>
            <a:r>
              <a:rPr lang="en-US" sz="1600" b="1" dirty="0" smtClean="0"/>
              <a:t>. The </a:t>
            </a:r>
            <a:r>
              <a:rPr lang="en-US" sz="1600" b="1" dirty="0"/>
              <a:t>Interdisciplinary Journal of Problem-based Learning, </a:t>
            </a:r>
            <a:r>
              <a:rPr lang="en-US" sz="1600" b="1" dirty="0" smtClean="0"/>
              <a:t>7 (2</a:t>
            </a:r>
            <a:r>
              <a:rPr lang="en-US" sz="1600" b="1" dirty="0"/>
              <a:t>), </a:t>
            </a:r>
            <a:r>
              <a:rPr lang="en-US" sz="1600" b="1" dirty="0" smtClean="0"/>
              <a:t>72-101</a:t>
            </a:r>
            <a:r>
              <a:rPr lang="en-US" sz="16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2559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33537294"/>
              </p:ext>
            </p:extLst>
          </p:nvPr>
        </p:nvGraphicFramePr>
        <p:xfrm>
          <a:off x="830317" y="2403694"/>
          <a:ext cx="10836165" cy="38570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719145">
                  <a:extLst>
                    <a:ext uri="{9D8B030D-6E8A-4147-A177-3AD203B41FA5}">
                      <a16:colId xmlns:a16="http://schemas.microsoft.com/office/drawing/2014/main" val="3566320264"/>
                    </a:ext>
                  </a:extLst>
                </a:gridCol>
                <a:gridCol w="2504965">
                  <a:extLst>
                    <a:ext uri="{9D8B030D-6E8A-4147-A177-3AD203B41FA5}">
                      <a16:colId xmlns:a16="http://schemas.microsoft.com/office/drawing/2014/main" val="4102661520"/>
                    </a:ext>
                  </a:extLst>
                </a:gridCol>
                <a:gridCol w="3612055">
                  <a:extLst>
                    <a:ext uri="{9D8B030D-6E8A-4147-A177-3AD203B41FA5}">
                      <a16:colId xmlns:a16="http://schemas.microsoft.com/office/drawing/2014/main" val="322053865"/>
                    </a:ext>
                  </a:extLst>
                </a:gridCol>
              </a:tblGrid>
              <a:tr h="542606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Example: Purchase supplies for cash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1223870"/>
                  </a:ext>
                </a:extLst>
              </a:tr>
              <a:tr h="675355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Accounts Affected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7030A0"/>
                          </a:solidFill>
                        </a:rPr>
                        <a:t>Supplies</a:t>
                      </a:r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7030A0"/>
                          </a:solidFill>
                        </a:rPr>
                        <a:t>Cash</a:t>
                      </a:r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0374109"/>
                  </a:ext>
                </a:extLst>
              </a:tr>
              <a:tr h="542606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Type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7030A0"/>
                          </a:solidFill>
                        </a:rPr>
                        <a:t>Asset</a:t>
                      </a:r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7030A0"/>
                          </a:solidFill>
                        </a:rPr>
                        <a:t>Asset</a:t>
                      </a:r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5267752"/>
                  </a:ext>
                </a:extLst>
              </a:tr>
              <a:tr h="717329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Increasing</a:t>
                      </a:r>
                      <a:r>
                        <a:rPr lang="en-US" sz="2400" b="1" baseline="0" dirty="0" smtClean="0"/>
                        <a:t> or Decreasing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7030A0"/>
                          </a:solidFill>
                        </a:rPr>
                        <a:t>Increasing</a:t>
                      </a:r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7030A0"/>
                          </a:solidFill>
                        </a:rPr>
                        <a:t>Decreasing</a:t>
                      </a:r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080650"/>
                  </a:ext>
                </a:extLst>
              </a:tr>
              <a:tr h="556188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Debit or Credit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7030A0"/>
                          </a:solidFill>
                        </a:rPr>
                        <a:t>Debit</a:t>
                      </a:r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7030A0"/>
                          </a:solidFill>
                        </a:rPr>
                        <a:t>Credit</a:t>
                      </a:r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4556777"/>
                  </a:ext>
                </a:extLst>
              </a:tr>
              <a:tr h="542606">
                <a:tc gridSpan="3">
                  <a:txBody>
                    <a:bodyPr/>
                    <a:lstStyle/>
                    <a:p>
                      <a:r>
                        <a:rPr lang="en-US" sz="2400" b="1" dirty="0" smtClean="0"/>
                        <a:t>J/E:  </a:t>
                      </a:r>
                      <a:r>
                        <a:rPr lang="en-US" sz="2400" b="1" dirty="0" smtClean="0">
                          <a:solidFill>
                            <a:srgbClr val="7030A0"/>
                          </a:solidFill>
                        </a:rPr>
                        <a:t>Supplies    $XX</a:t>
                      </a:r>
                    </a:p>
                    <a:p>
                      <a:r>
                        <a:rPr lang="en-US" sz="2400" b="1" baseline="0" dirty="0" smtClean="0">
                          <a:solidFill>
                            <a:srgbClr val="7030A0"/>
                          </a:solidFill>
                        </a:rPr>
                        <a:t>           Cash           $XX</a:t>
                      </a:r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43295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511972" y="229147"/>
            <a:ext cx="69158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hangingPunct="0"/>
            <a:r>
              <a:rPr lang="en-US" altLang="en-US" sz="1200" i="1" dirty="0" smtClean="0">
                <a:solidFill>
                  <a:srgbClr val="9A5315"/>
                </a:solidFill>
              </a:rPr>
              <a:t>	</a:t>
            </a:r>
            <a:r>
              <a:rPr lang="en-US" altLang="en-US" sz="1200" b="1" i="1" dirty="0" smtClean="0">
                <a:solidFill>
                  <a:srgbClr val="9A5315"/>
                </a:solidFill>
              </a:rPr>
              <a:t>	</a:t>
            </a:r>
            <a:r>
              <a:rPr lang="en-US" altLang="en-US" sz="1200" b="1" i="1" u="sng" dirty="0" smtClean="0">
                <a:solidFill>
                  <a:srgbClr val="9A5315"/>
                </a:solidFill>
              </a:rPr>
              <a:t>Normal </a:t>
            </a:r>
            <a:r>
              <a:rPr lang="en-US" altLang="en-US" sz="1200" b="1" i="1" u="sng" dirty="0">
                <a:solidFill>
                  <a:srgbClr val="9A5315"/>
                </a:solidFill>
              </a:rPr>
              <a:t>Balance</a:t>
            </a:r>
            <a:r>
              <a:rPr lang="en-US" altLang="en-US" sz="1200" b="1" i="1" dirty="0">
                <a:solidFill>
                  <a:srgbClr val="9A5315"/>
                </a:solidFill>
              </a:rPr>
              <a:t>	</a:t>
            </a:r>
            <a:r>
              <a:rPr lang="en-US" altLang="en-US" sz="1200" b="1" i="1" u="sng" dirty="0">
                <a:solidFill>
                  <a:srgbClr val="9A5315"/>
                </a:solidFill>
              </a:rPr>
              <a:t>Increase</a:t>
            </a:r>
            <a:r>
              <a:rPr lang="en-US" altLang="en-US" sz="1200" b="1" i="1" dirty="0">
                <a:solidFill>
                  <a:srgbClr val="9A5315"/>
                </a:solidFill>
              </a:rPr>
              <a:t>		</a:t>
            </a:r>
            <a:r>
              <a:rPr lang="en-US" altLang="en-US" sz="1200" b="1" i="1" u="sng" dirty="0">
                <a:solidFill>
                  <a:srgbClr val="9A5315"/>
                </a:solidFill>
              </a:rPr>
              <a:t>Decrease</a:t>
            </a:r>
          </a:p>
          <a:p>
            <a:pPr lvl="0" eaLnBrk="0" hangingPunct="0"/>
            <a:r>
              <a:rPr lang="en-US" altLang="en-US" sz="1200" b="1" dirty="0">
                <a:solidFill>
                  <a:srgbClr val="9A5315"/>
                </a:solidFill>
              </a:rPr>
              <a:t>Assets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    D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D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C</a:t>
            </a:r>
            <a:endParaRPr lang="en-US" altLang="en-US" sz="1200" b="1" dirty="0">
              <a:solidFill>
                <a:srgbClr val="9A5315"/>
              </a:solidFill>
            </a:endParaRPr>
          </a:p>
          <a:p>
            <a:pPr lvl="0" eaLnBrk="0" hangingPunct="0"/>
            <a:r>
              <a:rPr lang="en-US" altLang="en-US" sz="1200" b="1" dirty="0">
                <a:solidFill>
                  <a:srgbClr val="9A5315"/>
                </a:solidFill>
              </a:rPr>
              <a:t>Liabilities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    C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C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D</a:t>
            </a:r>
            <a:endParaRPr lang="en-US" altLang="en-US" sz="1200" b="1" dirty="0">
              <a:solidFill>
                <a:srgbClr val="9A5315"/>
              </a:solidFill>
            </a:endParaRPr>
          </a:p>
          <a:p>
            <a:pPr lvl="0" eaLnBrk="0" hangingPunct="0"/>
            <a:r>
              <a:rPr lang="en-US" altLang="en-US" sz="1200" b="1" dirty="0">
                <a:solidFill>
                  <a:srgbClr val="9A5315"/>
                </a:solidFill>
              </a:rPr>
              <a:t>Owners’ Equity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    C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C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D</a:t>
            </a:r>
            <a:endParaRPr lang="en-US" altLang="en-US" sz="1200" b="1" dirty="0">
              <a:solidFill>
                <a:srgbClr val="9A5315"/>
              </a:solidFill>
            </a:endParaRPr>
          </a:p>
          <a:p>
            <a:pPr lvl="0" eaLnBrk="0" hangingPunct="0"/>
            <a:r>
              <a:rPr lang="en-US" altLang="en-US" sz="1200" b="1" dirty="0">
                <a:solidFill>
                  <a:srgbClr val="9A5315"/>
                </a:solidFill>
              </a:rPr>
              <a:t>Revenues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    C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C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D</a:t>
            </a:r>
            <a:r>
              <a:rPr lang="en-US" altLang="en-US" sz="1200" b="1" dirty="0">
                <a:solidFill>
                  <a:srgbClr val="9A5315"/>
                </a:solidFill>
              </a:rPr>
              <a:t>	</a:t>
            </a:r>
          </a:p>
          <a:p>
            <a:pPr lvl="0" eaLnBrk="0" hangingPunct="0"/>
            <a:r>
              <a:rPr lang="en-US" altLang="en-US" sz="1200" b="1" dirty="0">
                <a:solidFill>
                  <a:srgbClr val="9A5315"/>
                </a:solidFill>
              </a:rPr>
              <a:t>Expenses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    D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D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C</a:t>
            </a:r>
            <a:endParaRPr lang="en-US" altLang="en-US" sz="1200" b="1" dirty="0">
              <a:solidFill>
                <a:srgbClr val="9A5315"/>
              </a:solidFill>
            </a:endParaRPr>
          </a:p>
          <a:p>
            <a:pPr lvl="0" eaLnBrk="0" hangingPunct="0"/>
            <a:r>
              <a:rPr lang="en-US" altLang="en-US" sz="1200" b="1" dirty="0">
                <a:solidFill>
                  <a:srgbClr val="9A5315"/>
                </a:solidFill>
              </a:rPr>
              <a:t>Dividends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    D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D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C</a:t>
            </a:r>
            <a:endParaRPr lang="en-US" altLang="en-US" b="1" dirty="0"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40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2792558"/>
              </p:ext>
            </p:extLst>
          </p:nvPr>
        </p:nvGraphicFramePr>
        <p:xfrm>
          <a:off x="830317" y="2403694"/>
          <a:ext cx="10836165" cy="357669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719145">
                  <a:extLst>
                    <a:ext uri="{9D8B030D-6E8A-4147-A177-3AD203B41FA5}">
                      <a16:colId xmlns:a16="http://schemas.microsoft.com/office/drawing/2014/main" val="3566320264"/>
                    </a:ext>
                  </a:extLst>
                </a:gridCol>
                <a:gridCol w="2504965">
                  <a:extLst>
                    <a:ext uri="{9D8B030D-6E8A-4147-A177-3AD203B41FA5}">
                      <a16:colId xmlns:a16="http://schemas.microsoft.com/office/drawing/2014/main" val="4102661520"/>
                    </a:ext>
                  </a:extLst>
                </a:gridCol>
                <a:gridCol w="3612055">
                  <a:extLst>
                    <a:ext uri="{9D8B030D-6E8A-4147-A177-3AD203B41FA5}">
                      <a16:colId xmlns:a16="http://schemas.microsoft.com/office/drawing/2014/main" val="322053865"/>
                    </a:ext>
                  </a:extLst>
                </a:gridCol>
              </a:tblGrid>
              <a:tr h="542606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Example: Receive fees for providing services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1223870"/>
                  </a:ext>
                </a:extLst>
              </a:tr>
              <a:tr h="675355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Accounts Affected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0374109"/>
                  </a:ext>
                </a:extLst>
              </a:tr>
              <a:tr h="542606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Type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5267752"/>
                  </a:ext>
                </a:extLst>
              </a:tr>
              <a:tr h="717329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Increasing</a:t>
                      </a:r>
                      <a:r>
                        <a:rPr lang="en-US" sz="2400" b="1" baseline="0" dirty="0" smtClean="0"/>
                        <a:t> or Decreasing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080650"/>
                  </a:ext>
                </a:extLst>
              </a:tr>
              <a:tr h="556188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Debit or Credit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4556777"/>
                  </a:ext>
                </a:extLst>
              </a:tr>
              <a:tr h="542606">
                <a:tc gridSpan="3">
                  <a:txBody>
                    <a:bodyPr/>
                    <a:lstStyle/>
                    <a:p>
                      <a:r>
                        <a:rPr lang="en-US" sz="2400" b="1" dirty="0" smtClean="0"/>
                        <a:t>J/E:</a:t>
                      </a:r>
                      <a:endParaRPr lang="en-US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43295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511972" y="229147"/>
            <a:ext cx="69158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hangingPunct="0"/>
            <a:r>
              <a:rPr lang="en-US" altLang="en-US" sz="1200" i="1" dirty="0" smtClean="0">
                <a:solidFill>
                  <a:srgbClr val="9A5315"/>
                </a:solidFill>
              </a:rPr>
              <a:t>	</a:t>
            </a:r>
            <a:r>
              <a:rPr lang="en-US" altLang="en-US" sz="1200" b="1" i="1" dirty="0" smtClean="0">
                <a:solidFill>
                  <a:srgbClr val="9A5315"/>
                </a:solidFill>
              </a:rPr>
              <a:t>	</a:t>
            </a:r>
            <a:r>
              <a:rPr lang="en-US" altLang="en-US" sz="1200" b="1" i="1" u="sng" dirty="0" smtClean="0">
                <a:solidFill>
                  <a:srgbClr val="9A5315"/>
                </a:solidFill>
              </a:rPr>
              <a:t>Normal </a:t>
            </a:r>
            <a:r>
              <a:rPr lang="en-US" altLang="en-US" sz="1200" b="1" i="1" u="sng" dirty="0">
                <a:solidFill>
                  <a:srgbClr val="9A5315"/>
                </a:solidFill>
              </a:rPr>
              <a:t>Balance</a:t>
            </a:r>
            <a:r>
              <a:rPr lang="en-US" altLang="en-US" sz="1200" b="1" i="1" dirty="0">
                <a:solidFill>
                  <a:srgbClr val="9A5315"/>
                </a:solidFill>
              </a:rPr>
              <a:t>	</a:t>
            </a:r>
            <a:r>
              <a:rPr lang="en-US" altLang="en-US" sz="1200" b="1" i="1" u="sng" dirty="0">
                <a:solidFill>
                  <a:srgbClr val="9A5315"/>
                </a:solidFill>
              </a:rPr>
              <a:t>Increase</a:t>
            </a:r>
            <a:r>
              <a:rPr lang="en-US" altLang="en-US" sz="1200" b="1" i="1" dirty="0">
                <a:solidFill>
                  <a:srgbClr val="9A5315"/>
                </a:solidFill>
              </a:rPr>
              <a:t>		</a:t>
            </a:r>
            <a:r>
              <a:rPr lang="en-US" altLang="en-US" sz="1200" b="1" i="1" u="sng" dirty="0">
                <a:solidFill>
                  <a:srgbClr val="9A5315"/>
                </a:solidFill>
              </a:rPr>
              <a:t>Decrease</a:t>
            </a:r>
          </a:p>
          <a:p>
            <a:pPr lvl="0" eaLnBrk="0" hangingPunct="0"/>
            <a:r>
              <a:rPr lang="en-US" altLang="en-US" sz="1200" b="1" dirty="0">
                <a:solidFill>
                  <a:srgbClr val="9A5315"/>
                </a:solidFill>
              </a:rPr>
              <a:t>Assets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    D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D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C</a:t>
            </a:r>
            <a:endParaRPr lang="en-US" altLang="en-US" sz="1200" b="1" dirty="0">
              <a:solidFill>
                <a:srgbClr val="9A5315"/>
              </a:solidFill>
            </a:endParaRPr>
          </a:p>
          <a:p>
            <a:pPr lvl="0" eaLnBrk="0" hangingPunct="0"/>
            <a:r>
              <a:rPr lang="en-US" altLang="en-US" sz="1200" b="1" dirty="0">
                <a:solidFill>
                  <a:srgbClr val="9A5315"/>
                </a:solidFill>
              </a:rPr>
              <a:t>Liabilities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    C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C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D</a:t>
            </a:r>
            <a:endParaRPr lang="en-US" altLang="en-US" sz="1200" b="1" dirty="0">
              <a:solidFill>
                <a:srgbClr val="9A5315"/>
              </a:solidFill>
            </a:endParaRPr>
          </a:p>
          <a:p>
            <a:pPr lvl="0" eaLnBrk="0" hangingPunct="0"/>
            <a:r>
              <a:rPr lang="en-US" altLang="en-US" sz="1200" b="1" dirty="0">
                <a:solidFill>
                  <a:srgbClr val="9A5315"/>
                </a:solidFill>
              </a:rPr>
              <a:t>Owners’ Equity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    C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C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D</a:t>
            </a:r>
            <a:endParaRPr lang="en-US" altLang="en-US" sz="1200" b="1" dirty="0">
              <a:solidFill>
                <a:srgbClr val="9A5315"/>
              </a:solidFill>
            </a:endParaRPr>
          </a:p>
          <a:p>
            <a:pPr lvl="0" eaLnBrk="0" hangingPunct="0"/>
            <a:r>
              <a:rPr lang="en-US" altLang="en-US" sz="1200" b="1" dirty="0">
                <a:solidFill>
                  <a:srgbClr val="9A5315"/>
                </a:solidFill>
              </a:rPr>
              <a:t>Revenues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    C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C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D</a:t>
            </a:r>
            <a:r>
              <a:rPr lang="en-US" altLang="en-US" sz="1200" b="1" dirty="0">
                <a:solidFill>
                  <a:srgbClr val="9A5315"/>
                </a:solidFill>
              </a:rPr>
              <a:t>	</a:t>
            </a:r>
          </a:p>
          <a:p>
            <a:pPr lvl="0" eaLnBrk="0" hangingPunct="0"/>
            <a:r>
              <a:rPr lang="en-US" altLang="en-US" sz="1200" b="1" dirty="0">
                <a:solidFill>
                  <a:srgbClr val="9A5315"/>
                </a:solidFill>
              </a:rPr>
              <a:t>Expenses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    D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D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C</a:t>
            </a:r>
            <a:endParaRPr lang="en-US" altLang="en-US" sz="1200" b="1" dirty="0">
              <a:solidFill>
                <a:srgbClr val="9A5315"/>
              </a:solidFill>
            </a:endParaRPr>
          </a:p>
          <a:p>
            <a:pPr lvl="0" eaLnBrk="0" hangingPunct="0"/>
            <a:r>
              <a:rPr lang="en-US" altLang="en-US" sz="1200" b="1" dirty="0">
                <a:solidFill>
                  <a:srgbClr val="9A5315"/>
                </a:solidFill>
              </a:rPr>
              <a:t>Dividends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    D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D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C</a:t>
            </a:r>
            <a:endParaRPr lang="en-US" altLang="en-US" b="1" dirty="0"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6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43510562"/>
              </p:ext>
            </p:extLst>
          </p:nvPr>
        </p:nvGraphicFramePr>
        <p:xfrm>
          <a:off x="830317" y="2403694"/>
          <a:ext cx="10836165" cy="357669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719145">
                  <a:extLst>
                    <a:ext uri="{9D8B030D-6E8A-4147-A177-3AD203B41FA5}">
                      <a16:colId xmlns:a16="http://schemas.microsoft.com/office/drawing/2014/main" val="3566320264"/>
                    </a:ext>
                  </a:extLst>
                </a:gridCol>
                <a:gridCol w="2504965">
                  <a:extLst>
                    <a:ext uri="{9D8B030D-6E8A-4147-A177-3AD203B41FA5}">
                      <a16:colId xmlns:a16="http://schemas.microsoft.com/office/drawing/2014/main" val="4102661520"/>
                    </a:ext>
                  </a:extLst>
                </a:gridCol>
                <a:gridCol w="3612055">
                  <a:extLst>
                    <a:ext uri="{9D8B030D-6E8A-4147-A177-3AD203B41FA5}">
                      <a16:colId xmlns:a16="http://schemas.microsoft.com/office/drawing/2014/main" val="322053865"/>
                    </a:ext>
                  </a:extLst>
                </a:gridCol>
              </a:tblGrid>
              <a:tr h="542606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Example: Receive fees for providing services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1223870"/>
                  </a:ext>
                </a:extLst>
              </a:tr>
              <a:tr h="675355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Accounts Affected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7030A0"/>
                          </a:solidFill>
                        </a:rPr>
                        <a:t>Cash</a:t>
                      </a:r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7030A0"/>
                          </a:solidFill>
                        </a:rPr>
                        <a:t>Service Revenue</a:t>
                      </a:r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0374109"/>
                  </a:ext>
                </a:extLst>
              </a:tr>
              <a:tr h="542606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Type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5267752"/>
                  </a:ext>
                </a:extLst>
              </a:tr>
              <a:tr h="717329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Increasing</a:t>
                      </a:r>
                      <a:r>
                        <a:rPr lang="en-US" sz="2400" b="1" baseline="0" dirty="0" smtClean="0"/>
                        <a:t> or Decreasing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080650"/>
                  </a:ext>
                </a:extLst>
              </a:tr>
              <a:tr h="556188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Debit or Credit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4556777"/>
                  </a:ext>
                </a:extLst>
              </a:tr>
              <a:tr h="542606">
                <a:tc gridSpan="3">
                  <a:txBody>
                    <a:bodyPr/>
                    <a:lstStyle/>
                    <a:p>
                      <a:r>
                        <a:rPr lang="en-US" sz="2400" b="1" dirty="0" smtClean="0"/>
                        <a:t>J/E:</a:t>
                      </a:r>
                      <a:endParaRPr lang="en-US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43295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511972" y="229147"/>
            <a:ext cx="69158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hangingPunct="0"/>
            <a:r>
              <a:rPr lang="en-US" altLang="en-US" sz="1200" i="1" dirty="0" smtClean="0">
                <a:solidFill>
                  <a:srgbClr val="9A5315"/>
                </a:solidFill>
              </a:rPr>
              <a:t>	</a:t>
            </a:r>
            <a:r>
              <a:rPr lang="en-US" altLang="en-US" sz="1200" b="1" i="1" dirty="0" smtClean="0">
                <a:solidFill>
                  <a:srgbClr val="9A5315"/>
                </a:solidFill>
              </a:rPr>
              <a:t>	</a:t>
            </a:r>
            <a:r>
              <a:rPr lang="en-US" altLang="en-US" sz="1200" b="1" i="1" u="sng" dirty="0" smtClean="0">
                <a:solidFill>
                  <a:srgbClr val="9A5315"/>
                </a:solidFill>
              </a:rPr>
              <a:t>Normal </a:t>
            </a:r>
            <a:r>
              <a:rPr lang="en-US" altLang="en-US" sz="1200" b="1" i="1" u="sng" dirty="0">
                <a:solidFill>
                  <a:srgbClr val="9A5315"/>
                </a:solidFill>
              </a:rPr>
              <a:t>Balance</a:t>
            </a:r>
            <a:r>
              <a:rPr lang="en-US" altLang="en-US" sz="1200" b="1" i="1" dirty="0">
                <a:solidFill>
                  <a:srgbClr val="9A5315"/>
                </a:solidFill>
              </a:rPr>
              <a:t>	</a:t>
            </a:r>
            <a:r>
              <a:rPr lang="en-US" altLang="en-US" sz="1200" b="1" i="1" u="sng" dirty="0">
                <a:solidFill>
                  <a:srgbClr val="9A5315"/>
                </a:solidFill>
              </a:rPr>
              <a:t>Increase</a:t>
            </a:r>
            <a:r>
              <a:rPr lang="en-US" altLang="en-US" sz="1200" b="1" i="1" dirty="0">
                <a:solidFill>
                  <a:srgbClr val="9A5315"/>
                </a:solidFill>
              </a:rPr>
              <a:t>		</a:t>
            </a:r>
            <a:r>
              <a:rPr lang="en-US" altLang="en-US" sz="1200" b="1" i="1" u="sng" dirty="0">
                <a:solidFill>
                  <a:srgbClr val="9A5315"/>
                </a:solidFill>
              </a:rPr>
              <a:t>Decrease</a:t>
            </a:r>
          </a:p>
          <a:p>
            <a:pPr lvl="0" eaLnBrk="0" hangingPunct="0"/>
            <a:r>
              <a:rPr lang="en-US" altLang="en-US" sz="1200" b="1" dirty="0">
                <a:solidFill>
                  <a:srgbClr val="9A5315"/>
                </a:solidFill>
              </a:rPr>
              <a:t>Assets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    D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D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C</a:t>
            </a:r>
            <a:endParaRPr lang="en-US" altLang="en-US" sz="1200" b="1" dirty="0">
              <a:solidFill>
                <a:srgbClr val="9A5315"/>
              </a:solidFill>
            </a:endParaRPr>
          </a:p>
          <a:p>
            <a:pPr lvl="0" eaLnBrk="0" hangingPunct="0"/>
            <a:r>
              <a:rPr lang="en-US" altLang="en-US" sz="1200" b="1" dirty="0">
                <a:solidFill>
                  <a:srgbClr val="9A5315"/>
                </a:solidFill>
              </a:rPr>
              <a:t>Liabilities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    C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C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D</a:t>
            </a:r>
            <a:endParaRPr lang="en-US" altLang="en-US" sz="1200" b="1" dirty="0">
              <a:solidFill>
                <a:srgbClr val="9A5315"/>
              </a:solidFill>
            </a:endParaRPr>
          </a:p>
          <a:p>
            <a:pPr lvl="0" eaLnBrk="0" hangingPunct="0"/>
            <a:r>
              <a:rPr lang="en-US" altLang="en-US" sz="1200" b="1" dirty="0">
                <a:solidFill>
                  <a:srgbClr val="9A5315"/>
                </a:solidFill>
              </a:rPr>
              <a:t>Owners’ Equity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    C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C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D</a:t>
            </a:r>
            <a:endParaRPr lang="en-US" altLang="en-US" sz="1200" b="1" dirty="0">
              <a:solidFill>
                <a:srgbClr val="9A5315"/>
              </a:solidFill>
            </a:endParaRPr>
          </a:p>
          <a:p>
            <a:pPr lvl="0" eaLnBrk="0" hangingPunct="0"/>
            <a:r>
              <a:rPr lang="en-US" altLang="en-US" sz="1200" b="1" dirty="0">
                <a:solidFill>
                  <a:srgbClr val="9A5315"/>
                </a:solidFill>
              </a:rPr>
              <a:t>Revenues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    C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C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D</a:t>
            </a:r>
            <a:r>
              <a:rPr lang="en-US" altLang="en-US" sz="1200" b="1" dirty="0">
                <a:solidFill>
                  <a:srgbClr val="9A5315"/>
                </a:solidFill>
              </a:rPr>
              <a:t>	</a:t>
            </a:r>
          </a:p>
          <a:p>
            <a:pPr lvl="0" eaLnBrk="0" hangingPunct="0"/>
            <a:r>
              <a:rPr lang="en-US" altLang="en-US" sz="1200" b="1" dirty="0">
                <a:solidFill>
                  <a:srgbClr val="9A5315"/>
                </a:solidFill>
              </a:rPr>
              <a:t>Expenses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    D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D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C</a:t>
            </a:r>
            <a:endParaRPr lang="en-US" altLang="en-US" sz="1200" b="1" dirty="0">
              <a:solidFill>
                <a:srgbClr val="9A5315"/>
              </a:solidFill>
            </a:endParaRPr>
          </a:p>
          <a:p>
            <a:pPr lvl="0" eaLnBrk="0" hangingPunct="0"/>
            <a:r>
              <a:rPr lang="en-US" altLang="en-US" sz="1200" b="1" dirty="0">
                <a:solidFill>
                  <a:srgbClr val="9A5315"/>
                </a:solidFill>
              </a:rPr>
              <a:t>Dividends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    D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D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C</a:t>
            </a:r>
            <a:endParaRPr lang="en-US" altLang="en-US" b="1" dirty="0"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6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25214215"/>
              </p:ext>
            </p:extLst>
          </p:nvPr>
        </p:nvGraphicFramePr>
        <p:xfrm>
          <a:off x="830317" y="2403694"/>
          <a:ext cx="10836165" cy="357669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719145">
                  <a:extLst>
                    <a:ext uri="{9D8B030D-6E8A-4147-A177-3AD203B41FA5}">
                      <a16:colId xmlns:a16="http://schemas.microsoft.com/office/drawing/2014/main" val="3566320264"/>
                    </a:ext>
                  </a:extLst>
                </a:gridCol>
                <a:gridCol w="2504965">
                  <a:extLst>
                    <a:ext uri="{9D8B030D-6E8A-4147-A177-3AD203B41FA5}">
                      <a16:colId xmlns:a16="http://schemas.microsoft.com/office/drawing/2014/main" val="4102661520"/>
                    </a:ext>
                  </a:extLst>
                </a:gridCol>
                <a:gridCol w="3612055">
                  <a:extLst>
                    <a:ext uri="{9D8B030D-6E8A-4147-A177-3AD203B41FA5}">
                      <a16:colId xmlns:a16="http://schemas.microsoft.com/office/drawing/2014/main" val="322053865"/>
                    </a:ext>
                  </a:extLst>
                </a:gridCol>
              </a:tblGrid>
              <a:tr h="542606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Example: Receive fees for providing services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1223870"/>
                  </a:ext>
                </a:extLst>
              </a:tr>
              <a:tr h="675355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Accounts Affected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7030A0"/>
                          </a:solidFill>
                        </a:rPr>
                        <a:t>Cash</a:t>
                      </a:r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7030A0"/>
                          </a:solidFill>
                        </a:rPr>
                        <a:t>Service Revenue</a:t>
                      </a:r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0374109"/>
                  </a:ext>
                </a:extLst>
              </a:tr>
              <a:tr h="542606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Type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7030A0"/>
                          </a:solidFill>
                        </a:rPr>
                        <a:t>Asset</a:t>
                      </a:r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7030A0"/>
                          </a:solidFill>
                        </a:rPr>
                        <a:t>Revenue</a:t>
                      </a:r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5267752"/>
                  </a:ext>
                </a:extLst>
              </a:tr>
              <a:tr h="717329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Increasing</a:t>
                      </a:r>
                      <a:r>
                        <a:rPr lang="en-US" sz="2400" b="1" baseline="0" dirty="0" smtClean="0"/>
                        <a:t> or Decreasing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080650"/>
                  </a:ext>
                </a:extLst>
              </a:tr>
              <a:tr h="556188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Debit or Credit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4556777"/>
                  </a:ext>
                </a:extLst>
              </a:tr>
              <a:tr h="542606">
                <a:tc gridSpan="3">
                  <a:txBody>
                    <a:bodyPr/>
                    <a:lstStyle/>
                    <a:p>
                      <a:r>
                        <a:rPr lang="en-US" sz="2400" b="1" dirty="0" smtClean="0"/>
                        <a:t>J/E:</a:t>
                      </a:r>
                      <a:endParaRPr lang="en-US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43295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511972" y="229147"/>
            <a:ext cx="69158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hangingPunct="0"/>
            <a:r>
              <a:rPr lang="en-US" altLang="en-US" sz="1200" i="1" dirty="0" smtClean="0">
                <a:solidFill>
                  <a:srgbClr val="9A5315"/>
                </a:solidFill>
              </a:rPr>
              <a:t>	</a:t>
            </a:r>
            <a:r>
              <a:rPr lang="en-US" altLang="en-US" sz="1200" b="1" i="1" dirty="0" smtClean="0">
                <a:solidFill>
                  <a:srgbClr val="9A5315"/>
                </a:solidFill>
              </a:rPr>
              <a:t>	</a:t>
            </a:r>
            <a:r>
              <a:rPr lang="en-US" altLang="en-US" sz="1200" b="1" i="1" u="sng" dirty="0" smtClean="0">
                <a:solidFill>
                  <a:srgbClr val="9A5315"/>
                </a:solidFill>
              </a:rPr>
              <a:t>Normal </a:t>
            </a:r>
            <a:r>
              <a:rPr lang="en-US" altLang="en-US" sz="1200" b="1" i="1" u="sng" dirty="0">
                <a:solidFill>
                  <a:srgbClr val="9A5315"/>
                </a:solidFill>
              </a:rPr>
              <a:t>Balance</a:t>
            </a:r>
            <a:r>
              <a:rPr lang="en-US" altLang="en-US" sz="1200" b="1" i="1" dirty="0">
                <a:solidFill>
                  <a:srgbClr val="9A5315"/>
                </a:solidFill>
              </a:rPr>
              <a:t>	</a:t>
            </a:r>
            <a:r>
              <a:rPr lang="en-US" altLang="en-US" sz="1200" b="1" i="1" u="sng" dirty="0">
                <a:solidFill>
                  <a:srgbClr val="9A5315"/>
                </a:solidFill>
              </a:rPr>
              <a:t>Increase</a:t>
            </a:r>
            <a:r>
              <a:rPr lang="en-US" altLang="en-US" sz="1200" b="1" i="1" dirty="0">
                <a:solidFill>
                  <a:srgbClr val="9A5315"/>
                </a:solidFill>
              </a:rPr>
              <a:t>		</a:t>
            </a:r>
            <a:r>
              <a:rPr lang="en-US" altLang="en-US" sz="1200" b="1" i="1" u="sng" dirty="0">
                <a:solidFill>
                  <a:srgbClr val="9A5315"/>
                </a:solidFill>
              </a:rPr>
              <a:t>Decrease</a:t>
            </a:r>
          </a:p>
          <a:p>
            <a:pPr lvl="0" eaLnBrk="0" hangingPunct="0"/>
            <a:r>
              <a:rPr lang="en-US" altLang="en-US" sz="1200" b="1" dirty="0">
                <a:solidFill>
                  <a:srgbClr val="9A5315"/>
                </a:solidFill>
              </a:rPr>
              <a:t>Assets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    D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D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C</a:t>
            </a:r>
            <a:endParaRPr lang="en-US" altLang="en-US" sz="1200" b="1" dirty="0">
              <a:solidFill>
                <a:srgbClr val="9A5315"/>
              </a:solidFill>
            </a:endParaRPr>
          </a:p>
          <a:p>
            <a:pPr lvl="0" eaLnBrk="0" hangingPunct="0"/>
            <a:r>
              <a:rPr lang="en-US" altLang="en-US" sz="1200" b="1" dirty="0">
                <a:solidFill>
                  <a:srgbClr val="9A5315"/>
                </a:solidFill>
              </a:rPr>
              <a:t>Liabilities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    C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C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D</a:t>
            </a:r>
            <a:endParaRPr lang="en-US" altLang="en-US" sz="1200" b="1" dirty="0">
              <a:solidFill>
                <a:srgbClr val="9A5315"/>
              </a:solidFill>
            </a:endParaRPr>
          </a:p>
          <a:p>
            <a:pPr lvl="0" eaLnBrk="0" hangingPunct="0"/>
            <a:r>
              <a:rPr lang="en-US" altLang="en-US" sz="1200" b="1" dirty="0">
                <a:solidFill>
                  <a:srgbClr val="9A5315"/>
                </a:solidFill>
              </a:rPr>
              <a:t>Owners’ Equity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    C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C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D</a:t>
            </a:r>
            <a:endParaRPr lang="en-US" altLang="en-US" sz="1200" b="1" dirty="0">
              <a:solidFill>
                <a:srgbClr val="9A5315"/>
              </a:solidFill>
            </a:endParaRPr>
          </a:p>
          <a:p>
            <a:pPr lvl="0" eaLnBrk="0" hangingPunct="0"/>
            <a:r>
              <a:rPr lang="en-US" altLang="en-US" sz="1200" b="1" dirty="0">
                <a:solidFill>
                  <a:srgbClr val="9A5315"/>
                </a:solidFill>
              </a:rPr>
              <a:t>Revenues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    C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C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D</a:t>
            </a:r>
            <a:r>
              <a:rPr lang="en-US" altLang="en-US" sz="1200" b="1" dirty="0">
                <a:solidFill>
                  <a:srgbClr val="9A5315"/>
                </a:solidFill>
              </a:rPr>
              <a:t>	</a:t>
            </a:r>
          </a:p>
          <a:p>
            <a:pPr lvl="0" eaLnBrk="0" hangingPunct="0"/>
            <a:r>
              <a:rPr lang="en-US" altLang="en-US" sz="1200" b="1" dirty="0">
                <a:solidFill>
                  <a:srgbClr val="9A5315"/>
                </a:solidFill>
              </a:rPr>
              <a:t>Expenses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    D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D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C</a:t>
            </a:r>
            <a:endParaRPr lang="en-US" altLang="en-US" sz="1200" b="1" dirty="0">
              <a:solidFill>
                <a:srgbClr val="9A5315"/>
              </a:solidFill>
            </a:endParaRPr>
          </a:p>
          <a:p>
            <a:pPr lvl="0" eaLnBrk="0" hangingPunct="0"/>
            <a:r>
              <a:rPr lang="en-US" altLang="en-US" sz="1200" b="1" dirty="0">
                <a:solidFill>
                  <a:srgbClr val="9A5315"/>
                </a:solidFill>
              </a:rPr>
              <a:t>Dividends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    D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D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C</a:t>
            </a:r>
            <a:endParaRPr lang="en-US" altLang="en-US" b="1" dirty="0"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91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24759317"/>
              </p:ext>
            </p:extLst>
          </p:nvPr>
        </p:nvGraphicFramePr>
        <p:xfrm>
          <a:off x="830317" y="2403694"/>
          <a:ext cx="10836165" cy="357669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719145">
                  <a:extLst>
                    <a:ext uri="{9D8B030D-6E8A-4147-A177-3AD203B41FA5}">
                      <a16:colId xmlns:a16="http://schemas.microsoft.com/office/drawing/2014/main" val="3566320264"/>
                    </a:ext>
                  </a:extLst>
                </a:gridCol>
                <a:gridCol w="2504965">
                  <a:extLst>
                    <a:ext uri="{9D8B030D-6E8A-4147-A177-3AD203B41FA5}">
                      <a16:colId xmlns:a16="http://schemas.microsoft.com/office/drawing/2014/main" val="4102661520"/>
                    </a:ext>
                  </a:extLst>
                </a:gridCol>
                <a:gridCol w="3612055">
                  <a:extLst>
                    <a:ext uri="{9D8B030D-6E8A-4147-A177-3AD203B41FA5}">
                      <a16:colId xmlns:a16="http://schemas.microsoft.com/office/drawing/2014/main" val="322053865"/>
                    </a:ext>
                  </a:extLst>
                </a:gridCol>
              </a:tblGrid>
              <a:tr h="542606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Example: Receive fees for providing services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1223870"/>
                  </a:ext>
                </a:extLst>
              </a:tr>
              <a:tr h="675355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Accounts Affected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7030A0"/>
                          </a:solidFill>
                        </a:rPr>
                        <a:t>Cash</a:t>
                      </a:r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7030A0"/>
                          </a:solidFill>
                        </a:rPr>
                        <a:t>Service Revenue</a:t>
                      </a:r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0374109"/>
                  </a:ext>
                </a:extLst>
              </a:tr>
              <a:tr h="542606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Type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7030A0"/>
                          </a:solidFill>
                        </a:rPr>
                        <a:t>Asset</a:t>
                      </a:r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7030A0"/>
                          </a:solidFill>
                        </a:rPr>
                        <a:t>Revenue</a:t>
                      </a:r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5267752"/>
                  </a:ext>
                </a:extLst>
              </a:tr>
              <a:tr h="717329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Increasing</a:t>
                      </a:r>
                      <a:r>
                        <a:rPr lang="en-US" sz="2400" b="1" baseline="0" dirty="0" smtClean="0"/>
                        <a:t> or Decreasing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7030A0"/>
                          </a:solidFill>
                        </a:rPr>
                        <a:t>Increasing</a:t>
                      </a:r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7030A0"/>
                          </a:solidFill>
                        </a:rPr>
                        <a:t>Increasing</a:t>
                      </a:r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080650"/>
                  </a:ext>
                </a:extLst>
              </a:tr>
              <a:tr h="556188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Debit or Credit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4556777"/>
                  </a:ext>
                </a:extLst>
              </a:tr>
              <a:tr h="542606">
                <a:tc gridSpan="3">
                  <a:txBody>
                    <a:bodyPr/>
                    <a:lstStyle/>
                    <a:p>
                      <a:r>
                        <a:rPr lang="en-US" sz="2400" b="1" dirty="0" smtClean="0"/>
                        <a:t>J/E:</a:t>
                      </a:r>
                      <a:endParaRPr lang="en-US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43295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511972" y="229147"/>
            <a:ext cx="69158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hangingPunct="0"/>
            <a:r>
              <a:rPr lang="en-US" altLang="en-US" sz="1200" i="1" dirty="0" smtClean="0">
                <a:solidFill>
                  <a:srgbClr val="9A5315"/>
                </a:solidFill>
              </a:rPr>
              <a:t>	</a:t>
            </a:r>
            <a:r>
              <a:rPr lang="en-US" altLang="en-US" sz="1200" b="1" i="1" dirty="0" smtClean="0">
                <a:solidFill>
                  <a:srgbClr val="9A5315"/>
                </a:solidFill>
              </a:rPr>
              <a:t>	</a:t>
            </a:r>
            <a:r>
              <a:rPr lang="en-US" altLang="en-US" sz="1200" b="1" i="1" u="sng" dirty="0" smtClean="0">
                <a:solidFill>
                  <a:srgbClr val="9A5315"/>
                </a:solidFill>
              </a:rPr>
              <a:t>Normal </a:t>
            </a:r>
            <a:r>
              <a:rPr lang="en-US" altLang="en-US" sz="1200" b="1" i="1" u="sng" dirty="0">
                <a:solidFill>
                  <a:srgbClr val="9A5315"/>
                </a:solidFill>
              </a:rPr>
              <a:t>Balance</a:t>
            </a:r>
            <a:r>
              <a:rPr lang="en-US" altLang="en-US" sz="1200" b="1" i="1" dirty="0">
                <a:solidFill>
                  <a:srgbClr val="9A5315"/>
                </a:solidFill>
              </a:rPr>
              <a:t>	</a:t>
            </a:r>
            <a:r>
              <a:rPr lang="en-US" altLang="en-US" sz="1200" b="1" i="1" u="sng" dirty="0">
                <a:solidFill>
                  <a:srgbClr val="9A5315"/>
                </a:solidFill>
              </a:rPr>
              <a:t>Increase</a:t>
            </a:r>
            <a:r>
              <a:rPr lang="en-US" altLang="en-US" sz="1200" b="1" i="1" dirty="0">
                <a:solidFill>
                  <a:srgbClr val="9A5315"/>
                </a:solidFill>
              </a:rPr>
              <a:t>		</a:t>
            </a:r>
            <a:r>
              <a:rPr lang="en-US" altLang="en-US" sz="1200" b="1" i="1" u="sng" dirty="0">
                <a:solidFill>
                  <a:srgbClr val="9A5315"/>
                </a:solidFill>
              </a:rPr>
              <a:t>Decrease</a:t>
            </a:r>
          </a:p>
          <a:p>
            <a:pPr lvl="0" eaLnBrk="0" hangingPunct="0"/>
            <a:r>
              <a:rPr lang="en-US" altLang="en-US" sz="1200" b="1" dirty="0">
                <a:solidFill>
                  <a:srgbClr val="9A5315"/>
                </a:solidFill>
              </a:rPr>
              <a:t>Assets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    D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D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C</a:t>
            </a:r>
            <a:endParaRPr lang="en-US" altLang="en-US" sz="1200" b="1" dirty="0">
              <a:solidFill>
                <a:srgbClr val="9A5315"/>
              </a:solidFill>
            </a:endParaRPr>
          </a:p>
          <a:p>
            <a:pPr lvl="0" eaLnBrk="0" hangingPunct="0"/>
            <a:r>
              <a:rPr lang="en-US" altLang="en-US" sz="1200" b="1" dirty="0">
                <a:solidFill>
                  <a:srgbClr val="9A5315"/>
                </a:solidFill>
              </a:rPr>
              <a:t>Liabilities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    C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C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D</a:t>
            </a:r>
            <a:endParaRPr lang="en-US" altLang="en-US" sz="1200" b="1" dirty="0">
              <a:solidFill>
                <a:srgbClr val="9A5315"/>
              </a:solidFill>
            </a:endParaRPr>
          </a:p>
          <a:p>
            <a:pPr lvl="0" eaLnBrk="0" hangingPunct="0"/>
            <a:r>
              <a:rPr lang="en-US" altLang="en-US" sz="1200" b="1" dirty="0">
                <a:solidFill>
                  <a:srgbClr val="9A5315"/>
                </a:solidFill>
              </a:rPr>
              <a:t>Owners’ Equity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    C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C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D</a:t>
            </a:r>
            <a:endParaRPr lang="en-US" altLang="en-US" sz="1200" b="1" dirty="0">
              <a:solidFill>
                <a:srgbClr val="9A5315"/>
              </a:solidFill>
            </a:endParaRPr>
          </a:p>
          <a:p>
            <a:pPr lvl="0" eaLnBrk="0" hangingPunct="0"/>
            <a:r>
              <a:rPr lang="en-US" altLang="en-US" sz="1200" b="1" dirty="0">
                <a:solidFill>
                  <a:srgbClr val="9A5315"/>
                </a:solidFill>
              </a:rPr>
              <a:t>Revenues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    C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C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D</a:t>
            </a:r>
            <a:r>
              <a:rPr lang="en-US" altLang="en-US" sz="1200" b="1" dirty="0">
                <a:solidFill>
                  <a:srgbClr val="9A5315"/>
                </a:solidFill>
              </a:rPr>
              <a:t>	</a:t>
            </a:r>
          </a:p>
          <a:p>
            <a:pPr lvl="0" eaLnBrk="0" hangingPunct="0"/>
            <a:r>
              <a:rPr lang="en-US" altLang="en-US" sz="1200" b="1" dirty="0">
                <a:solidFill>
                  <a:srgbClr val="9A5315"/>
                </a:solidFill>
              </a:rPr>
              <a:t>Expenses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    D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D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C</a:t>
            </a:r>
            <a:endParaRPr lang="en-US" altLang="en-US" sz="1200" b="1" dirty="0">
              <a:solidFill>
                <a:srgbClr val="9A5315"/>
              </a:solidFill>
            </a:endParaRPr>
          </a:p>
          <a:p>
            <a:pPr lvl="0" eaLnBrk="0" hangingPunct="0"/>
            <a:r>
              <a:rPr lang="en-US" altLang="en-US" sz="1200" b="1" dirty="0">
                <a:solidFill>
                  <a:srgbClr val="9A5315"/>
                </a:solidFill>
              </a:rPr>
              <a:t>Dividends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    D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D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C</a:t>
            </a:r>
            <a:endParaRPr lang="en-US" altLang="en-US" b="1" dirty="0"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1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3119137"/>
              </p:ext>
            </p:extLst>
          </p:nvPr>
        </p:nvGraphicFramePr>
        <p:xfrm>
          <a:off x="830317" y="2403694"/>
          <a:ext cx="10836165" cy="357669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719145">
                  <a:extLst>
                    <a:ext uri="{9D8B030D-6E8A-4147-A177-3AD203B41FA5}">
                      <a16:colId xmlns:a16="http://schemas.microsoft.com/office/drawing/2014/main" val="3566320264"/>
                    </a:ext>
                  </a:extLst>
                </a:gridCol>
                <a:gridCol w="2504965">
                  <a:extLst>
                    <a:ext uri="{9D8B030D-6E8A-4147-A177-3AD203B41FA5}">
                      <a16:colId xmlns:a16="http://schemas.microsoft.com/office/drawing/2014/main" val="4102661520"/>
                    </a:ext>
                  </a:extLst>
                </a:gridCol>
                <a:gridCol w="3612055">
                  <a:extLst>
                    <a:ext uri="{9D8B030D-6E8A-4147-A177-3AD203B41FA5}">
                      <a16:colId xmlns:a16="http://schemas.microsoft.com/office/drawing/2014/main" val="322053865"/>
                    </a:ext>
                  </a:extLst>
                </a:gridCol>
              </a:tblGrid>
              <a:tr h="542606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Example: Receive fees for providing services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1223870"/>
                  </a:ext>
                </a:extLst>
              </a:tr>
              <a:tr h="675355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Accounts Affected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7030A0"/>
                          </a:solidFill>
                        </a:rPr>
                        <a:t>Cash</a:t>
                      </a:r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7030A0"/>
                          </a:solidFill>
                        </a:rPr>
                        <a:t>Service Revenue</a:t>
                      </a:r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0374109"/>
                  </a:ext>
                </a:extLst>
              </a:tr>
              <a:tr h="542606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Type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7030A0"/>
                          </a:solidFill>
                        </a:rPr>
                        <a:t>Asset</a:t>
                      </a:r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7030A0"/>
                          </a:solidFill>
                        </a:rPr>
                        <a:t>Revenue</a:t>
                      </a:r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5267752"/>
                  </a:ext>
                </a:extLst>
              </a:tr>
              <a:tr h="717329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Increasing</a:t>
                      </a:r>
                      <a:r>
                        <a:rPr lang="en-US" sz="2400" b="1" baseline="0" dirty="0" smtClean="0"/>
                        <a:t> or Decreasing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7030A0"/>
                          </a:solidFill>
                        </a:rPr>
                        <a:t>Increasing</a:t>
                      </a:r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7030A0"/>
                          </a:solidFill>
                        </a:rPr>
                        <a:t>Increasing</a:t>
                      </a:r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080650"/>
                  </a:ext>
                </a:extLst>
              </a:tr>
              <a:tr h="556188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Debit or Credit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7030A0"/>
                          </a:solidFill>
                        </a:rPr>
                        <a:t>Debit</a:t>
                      </a:r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7030A0"/>
                          </a:solidFill>
                        </a:rPr>
                        <a:t>Credit</a:t>
                      </a:r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4556777"/>
                  </a:ext>
                </a:extLst>
              </a:tr>
              <a:tr h="542606">
                <a:tc gridSpan="3">
                  <a:txBody>
                    <a:bodyPr/>
                    <a:lstStyle/>
                    <a:p>
                      <a:r>
                        <a:rPr lang="en-US" sz="2400" b="1" dirty="0" smtClean="0"/>
                        <a:t>J/E: </a:t>
                      </a:r>
                      <a:endParaRPr lang="en-US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43295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511972" y="229147"/>
            <a:ext cx="69158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hangingPunct="0"/>
            <a:r>
              <a:rPr lang="en-US" altLang="en-US" sz="1200" i="1" dirty="0" smtClean="0">
                <a:solidFill>
                  <a:srgbClr val="9A5315"/>
                </a:solidFill>
              </a:rPr>
              <a:t>	</a:t>
            </a:r>
            <a:r>
              <a:rPr lang="en-US" altLang="en-US" sz="1200" b="1" i="1" dirty="0" smtClean="0">
                <a:solidFill>
                  <a:srgbClr val="9A5315"/>
                </a:solidFill>
              </a:rPr>
              <a:t>	</a:t>
            </a:r>
            <a:r>
              <a:rPr lang="en-US" altLang="en-US" sz="1200" b="1" i="1" u="sng" dirty="0" smtClean="0">
                <a:solidFill>
                  <a:srgbClr val="9A5315"/>
                </a:solidFill>
              </a:rPr>
              <a:t>Normal </a:t>
            </a:r>
            <a:r>
              <a:rPr lang="en-US" altLang="en-US" sz="1200" b="1" i="1" u="sng" dirty="0">
                <a:solidFill>
                  <a:srgbClr val="9A5315"/>
                </a:solidFill>
              </a:rPr>
              <a:t>Balance</a:t>
            </a:r>
            <a:r>
              <a:rPr lang="en-US" altLang="en-US" sz="1200" b="1" i="1" dirty="0">
                <a:solidFill>
                  <a:srgbClr val="9A5315"/>
                </a:solidFill>
              </a:rPr>
              <a:t>	</a:t>
            </a:r>
            <a:r>
              <a:rPr lang="en-US" altLang="en-US" sz="1200" b="1" i="1" u="sng" dirty="0">
                <a:solidFill>
                  <a:srgbClr val="9A5315"/>
                </a:solidFill>
              </a:rPr>
              <a:t>Increase</a:t>
            </a:r>
            <a:r>
              <a:rPr lang="en-US" altLang="en-US" sz="1200" b="1" i="1" dirty="0">
                <a:solidFill>
                  <a:srgbClr val="9A5315"/>
                </a:solidFill>
              </a:rPr>
              <a:t>		</a:t>
            </a:r>
            <a:r>
              <a:rPr lang="en-US" altLang="en-US" sz="1200" b="1" i="1" u="sng" dirty="0">
                <a:solidFill>
                  <a:srgbClr val="9A5315"/>
                </a:solidFill>
              </a:rPr>
              <a:t>Decrease</a:t>
            </a:r>
          </a:p>
          <a:p>
            <a:pPr lvl="0" eaLnBrk="0" hangingPunct="0"/>
            <a:r>
              <a:rPr lang="en-US" altLang="en-US" sz="1200" b="1" dirty="0">
                <a:solidFill>
                  <a:srgbClr val="9A5315"/>
                </a:solidFill>
              </a:rPr>
              <a:t>Assets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    D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D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C</a:t>
            </a:r>
            <a:endParaRPr lang="en-US" altLang="en-US" sz="1200" b="1" dirty="0">
              <a:solidFill>
                <a:srgbClr val="9A5315"/>
              </a:solidFill>
            </a:endParaRPr>
          </a:p>
          <a:p>
            <a:pPr lvl="0" eaLnBrk="0" hangingPunct="0"/>
            <a:r>
              <a:rPr lang="en-US" altLang="en-US" sz="1200" b="1" dirty="0">
                <a:solidFill>
                  <a:srgbClr val="9A5315"/>
                </a:solidFill>
              </a:rPr>
              <a:t>Liabilities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    C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C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D</a:t>
            </a:r>
            <a:endParaRPr lang="en-US" altLang="en-US" sz="1200" b="1" dirty="0">
              <a:solidFill>
                <a:srgbClr val="9A5315"/>
              </a:solidFill>
            </a:endParaRPr>
          </a:p>
          <a:p>
            <a:pPr lvl="0" eaLnBrk="0" hangingPunct="0"/>
            <a:r>
              <a:rPr lang="en-US" altLang="en-US" sz="1200" b="1" dirty="0">
                <a:solidFill>
                  <a:srgbClr val="9A5315"/>
                </a:solidFill>
              </a:rPr>
              <a:t>Owners’ Equity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    C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C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D</a:t>
            </a:r>
            <a:endParaRPr lang="en-US" altLang="en-US" sz="1200" b="1" dirty="0">
              <a:solidFill>
                <a:srgbClr val="9A5315"/>
              </a:solidFill>
            </a:endParaRPr>
          </a:p>
          <a:p>
            <a:pPr lvl="0" eaLnBrk="0" hangingPunct="0"/>
            <a:r>
              <a:rPr lang="en-US" altLang="en-US" sz="1200" b="1" dirty="0">
                <a:solidFill>
                  <a:srgbClr val="9A5315"/>
                </a:solidFill>
              </a:rPr>
              <a:t>Revenues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    C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C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D</a:t>
            </a:r>
            <a:r>
              <a:rPr lang="en-US" altLang="en-US" sz="1200" b="1" dirty="0">
                <a:solidFill>
                  <a:srgbClr val="9A5315"/>
                </a:solidFill>
              </a:rPr>
              <a:t>	</a:t>
            </a:r>
          </a:p>
          <a:p>
            <a:pPr lvl="0" eaLnBrk="0" hangingPunct="0"/>
            <a:r>
              <a:rPr lang="en-US" altLang="en-US" sz="1200" b="1" dirty="0">
                <a:solidFill>
                  <a:srgbClr val="9A5315"/>
                </a:solidFill>
              </a:rPr>
              <a:t>Expenses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    D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D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C</a:t>
            </a:r>
            <a:endParaRPr lang="en-US" altLang="en-US" sz="1200" b="1" dirty="0">
              <a:solidFill>
                <a:srgbClr val="9A5315"/>
              </a:solidFill>
            </a:endParaRPr>
          </a:p>
          <a:p>
            <a:pPr lvl="0" eaLnBrk="0" hangingPunct="0"/>
            <a:r>
              <a:rPr lang="en-US" altLang="en-US" sz="1200" b="1" dirty="0">
                <a:solidFill>
                  <a:srgbClr val="9A5315"/>
                </a:solidFill>
              </a:rPr>
              <a:t>Dividends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    D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D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C</a:t>
            </a:r>
            <a:endParaRPr lang="en-US" altLang="en-US" b="1" dirty="0"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13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57018561"/>
              </p:ext>
            </p:extLst>
          </p:nvPr>
        </p:nvGraphicFramePr>
        <p:xfrm>
          <a:off x="830317" y="2403694"/>
          <a:ext cx="10836165" cy="38570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719145">
                  <a:extLst>
                    <a:ext uri="{9D8B030D-6E8A-4147-A177-3AD203B41FA5}">
                      <a16:colId xmlns:a16="http://schemas.microsoft.com/office/drawing/2014/main" val="3566320264"/>
                    </a:ext>
                  </a:extLst>
                </a:gridCol>
                <a:gridCol w="2504965">
                  <a:extLst>
                    <a:ext uri="{9D8B030D-6E8A-4147-A177-3AD203B41FA5}">
                      <a16:colId xmlns:a16="http://schemas.microsoft.com/office/drawing/2014/main" val="4102661520"/>
                    </a:ext>
                  </a:extLst>
                </a:gridCol>
                <a:gridCol w="3612055">
                  <a:extLst>
                    <a:ext uri="{9D8B030D-6E8A-4147-A177-3AD203B41FA5}">
                      <a16:colId xmlns:a16="http://schemas.microsoft.com/office/drawing/2014/main" val="322053865"/>
                    </a:ext>
                  </a:extLst>
                </a:gridCol>
              </a:tblGrid>
              <a:tr h="542606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Example: Receive fees for providing services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1223870"/>
                  </a:ext>
                </a:extLst>
              </a:tr>
              <a:tr h="675355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Accounts Affected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Cash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Service Revenue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0374109"/>
                  </a:ext>
                </a:extLst>
              </a:tr>
              <a:tr h="542606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Type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Asset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Revenue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5267752"/>
                  </a:ext>
                </a:extLst>
              </a:tr>
              <a:tr h="717329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Increasing</a:t>
                      </a:r>
                      <a:r>
                        <a:rPr lang="en-US" sz="2400" b="1" baseline="0" dirty="0" smtClean="0"/>
                        <a:t> or Decreasing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Increasing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Increasing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080650"/>
                  </a:ext>
                </a:extLst>
              </a:tr>
              <a:tr h="556188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Debit or Credit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Debit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Credit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4556777"/>
                  </a:ext>
                </a:extLst>
              </a:tr>
              <a:tr h="542606">
                <a:tc gridSpan="3">
                  <a:txBody>
                    <a:bodyPr/>
                    <a:lstStyle/>
                    <a:p>
                      <a:r>
                        <a:rPr lang="en-US" sz="2400" b="1" dirty="0" smtClean="0"/>
                        <a:t>J/E:  </a:t>
                      </a:r>
                      <a:r>
                        <a:rPr lang="en-US" sz="2400" b="1" dirty="0" smtClean="0">
                          <a:solidFill>
                            <a:srgbClr val="7030A0"/>
                          </a:solidFill>
                        </a:rPr>
                        <a:t>Cash</a:t>
                      </a:r>
                      <a:r>
                        <a:rPr lang="en-US" sz="2400" b="1" baseline="0" dirty="0" smtClean="0">
                          <a:solidFill>
                            <a:srgbClr val="7030A0"/>
                          </a:solidFill>
                        </a:rPr>
                        <a:t>          $XX</a:t>
                      </a:r>
                    </a:p>
                    <a:p>
                      <a:r>
                        <a:rPr lang="en-US" sz="2400" b="1" baseline="0" dirty="0" smtClean="0"/>
                        <a:t>          </a:t>
                      </a:r>
                      <a:r>
                        <a:rPr lang="en-US" sz="2400" b="1" baseline="0" dirty="0" smtClean="0">
                          <a:solidFill>
                            <a:srgbClr val="7030A0"/>
                          </a:solidFill>
                        </a:rPr>
                        <a:t>Service Revenue             $XX</a:t>
                      </a:r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43295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511972" y="229147"/>
            <a:ext cx="69158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hangingPunct="0"/>
            <a:r>
              <a:rPr lang="en-US" altLang="en-US" sz="1200" i="1" dirty="0" smtClean="0">
                <a:solidFill>
                  <a:srgbClr val="9A5315"/>
                </a:solidFill>
              </a:rPr>
              <a:t>	</a:t>
            </a:r>
            <a:r>
              <a:rPr lang="en-US" altLang="en-US" sz="1200" b="1" i="1" dirty="0" smtClean="0">
                <a:solidFill>
                  <a:srgbClr val="9A5315"/>
                </a:solidFill>
              </a:rPr>
              <a:t>	</a:t>
            </a:r>
            <a:r>
              <a:rPr lang="en-US" altLang="en-US" sz="1200" b="1" i="1" u="sng" dirty="0" smtClean="0">
                <a:solidFill>
                  <a:srgbClr val="9A5315"/>
                </a:solidFill>
              </a:rPr>
              <a:t>Normal </a:t>
            </a:r>
            <a:r>
              <a:rPr lang="en-US" altLang="en-US" sz="1200" b="1" i="1" u="sng" dirty="0">
                <a:solidFill>
                  <a:srgbClr val="9A5315"/>
                </a:solidFill>
              </a:rPr>
              <a:t>Balance</a:t>
            </a:r>
            <a:r>
              <a:rPr lang="en-US" altLang="en-US" sz="1200" b="1" i="1" dirty="0">
                <a:solidFill>
                  <a:srgbClr val="9A5315"/>
                </a:solidFill>
              </a:rPr>
              <a:t>	</a:t>
            </a:r>
            <a:r>
              <a:rPr lang="en-US" altLang="en-US" sz="1200" b="1" i="1" u="sng" dirty="0">
                <a:solidFill>
                  <a:srgbClr val="9A5315"/>
                </a:solidFill>
              </a:rPr>
              <a:t>Increase</a:t>
            </a:r>
            <a:r>
              <a:rPr lang="en-US" altLang="en-US" sz="1200" b="1" i="1" dirty="0">
                <a:solidFill>
                  <a:srgbClr val="9A5315"/>
                </a:solidFill>
              </a:rPr>
              <a:t>		</a:t>
            </a:r>
            <a:r>
              <a:rPr lang="en-US" altLang="en-US" sz="1200" b="1" i="1" u="sng" dirty="0">
                <a:solidFill>
                  <a:srgbClr val="9A5315"/>
                </a:solidFill>
              </a:rPr>
              <a:t>Decrease</a:t>
            </a:r>
          </a:p>
          <a:p>
            <a:pPr lvl="0" eaLnBrk="0" hangingPunct="0"/>
            <a:r>
              <a:rPr lang="en-US" altLang="en-US" sz="1200" b="1" dirty="0">
                <a:solidFill>
                  <a:srgbClr val="9A5315"/>
                </a:solidFill>
              </a:rPr>
              <a:t>Assets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    D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D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C</a:t>
            </a:r>
            <a:endParaRPr lang="en-US" altLang="en-US" sz="1200" b="1" dirty="0">
              <a:solidFill>
                <a:srgbClr val="9A5315"/>
              </a:solidFill>
            </a:endParaRPr>
          </a:p>
          <a:p>
            <a:pPr lvl="0" eaLnBrk="0" hangingPunct="0"/>
            <a:r>
              <a:rPr lang="en-US" altLang="en-US" sz="1200" b="1" dirty="0">
                <a:solidFill>
                  <a:srgbClr val="9A5315"/>
                </a:solidFill>
              </a:rPr>
              <a:t>Liabilities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    C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C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D</a:t>
            </a:r>
            <a:endParaRPr lang="en-US" altLang="en-US" sz="1200" b="1" dirty="0">
              <a:solidFill>
                <a:srgbClr val="9A5315"/>
              </a:solidFill>
            </a:endParaRPr>
          </a:p>
          <a:p>
            <a:pPr lvl="0" eaLnBrk="0" hangingPunct="0"/>
            <a:r>
              <a:rPr lang="en-US" altLang="en-US" sz="1200" b="1" dirty="0">
                <a:solidFill>
                  <a:srgbClr val="9A5315"/>
                </a:solidFill>
              </a:rPr>
              <a:t>Owners’ Equity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    C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C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D</a:t>
            </a:r>
            <a:endParaRPr lang="en-US" altLang="en-US" sz="1200" b="1" dirty="0">
              <a:solidFill>
                <a:srgbClr val="9A5315"/>
              </a:solidFill>
            </a:endParaRPr>
          </a:p>
          <a:p>
            <a:pPr lvl="0" eaLnBrk="0" hangingPunct="0"/>
            <a:r>
              <a:rPr lang="en-US" altLang="en-US" sz="1200" b="1" dirty="0">
                <a:solidFill>
                  <a:srgbClr val="9A5315"/>
                </a:solidFill>
              </a:rPr>
              <a:t>Revenues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    C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C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D</a:t>
            </a:r>
            <a:r>
              <a:rPr lang="en-US" altLang="en-US" sz="1200" b="1" dirty="0">
                <a:solidFill>
                  <a:srgbClr val="9A5315"/>
                </a:solidFill>
              </a:rPr>
              <a:t>	</a:t>
            </a:r>
          </a:p>
          <a:p>
            <a:pPr lvl="0" eaLnBrk="0" hangingPunct="0"/>
            <a:r>
              <a:rPr lang="en-US" altLang="en-US" sz="1200" b="1" dirty="0">
                <a:solidFill>
                  <a:srgbClr val="9A5315"/>
                </a:solidFill>
              </a:rPr>
              <a:t>Expenses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    D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D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C</a:t>
            </a:r>
            <a:endParaRPr lang="en-US" altLang="en-US" sz="1200" b="1" dirty="0">
              <a:solidFill>
                <a:srgbClr val="9A5315"/>
              </a:solidFill>
            </a:endParaRPr>
          </a:p>
          <a:p>
            <a:pPr lvl="0" eaLnBrk="0" hangingPunct="0"/>
            <a:r>
              <a:rPr lang="en-US" altLang="en-US" sz="1200" b="1" dirty="0">
                <a:solidFill>
                  <a:srgbClr val="9A5315"/>
                </a:solidFill>
              </a:rPr>
              <a:t>Dividends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    D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D</a:t>
            </a:r>
            <a:r>
              <a:rPr lang="en-US" altLang="en-US" sz="1200" b="1" dirty="0">
                <a:solidFill>
                  <a:srgbClr val="9A5315"/>
                </a:solidFill>
              </a:rPr>
              <a:t>		</a:t>
            </a:r>
            <a:r>
              <a:rPr lang="en-US" altLang="en-US" sz="1200" b="1" dirty="0" smtClean="0">
                <a:solidFill>
                  <a:srgbClr val="9A5315"/>
                </a:solidFill>
              </a:rPr>
              <a:t>    C</a:t>
            </a:r>
            <a:endParaRPr lang="en-US" altLang="en-US" b="1" dirty="0"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09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Memorizing Steps in Preparing a Statement of Cash Flows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1274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B3609-1E40-4BE4-AE19-A46289C888BC}" type="slidenum">
              <a:rPr lang="en-US" altLang="en-US"/>
              <a:pPr/>
              <a:t>88</a:t>
            </a:fld>
            <a:endParaRPr lang="en-US" alt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9881" y="274638"/>
            <a:ext cx="11829449" cy="1290002"/>
          </a:xfrm>
        </p:spPr>
        <p:txBody>
          <a:bodyPr/>
          <a:lstStyle/>
          <a:p>
            <a:r>
              <a:rPr lang="en-US" altLang="en-US" sz="3200" b="1" dirty="0"/>
              <a:t>PREPARING THE STATEMENT OF CASH FLOWS USING THE INDIRECT METHOD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1680" y="1564640"/>
            <a:ext cx="9906000" cy="4551680"/>
          </a:xfrm>
        </p:spPr>
        <p:txBody>
          <a:bodyPr>
            <a:normAutofit/>
          </a:bodyPr>
          <a:lstStyle/>
          <a:p>
            <a:r>
              <a:rPr lang="en-US" altLang="en-US" sz="3600" b="1" dirty="0"/>
              <a:t>What you need:</a:t>
            </a:r>
          </a:p>
          <a:p>
            <a:pPr lvl="1"/>
            <a:r>
              <a:rPr lang="en-US" altLang="en-US" sz="3200" b="1" dirty="0">
                <a:solidFill>
                  <a:srgbClr val="7030A0"/>
                </a:solidFill>
              </a:rPr>
              <a:t>Comparative balance sheet</a:t>
            </a:r>
          </a:p>
          <a:p>
            <a:pPr lvl="1"/>
            <a:r>
              <a:rPr lang="en-US" altLang="en-US" sz="3200" b="1" dirty="0"/>
              <a:t>Current income statement</a:t>
            </a:r>
          </a:p>
          <a:p>
            <a:pPr lvl="1"/>
            <a:r>
              <a:rPr lang="en-US" altLang="en-US" sz="3200" b="1" dirty="0">
                <a:solidFill>
                  <a:srgbClr val="7030A0"/>
                </a:solidFill>
              </a:rPr>
              <a:t>Additional information found in specific general ledger accounts (will be provided to you in homework problems)</a:t>
            </a:r>
          </a:p>
        </p:txBody>
      </p:sp>
    </p:spTree>
    <p:extLst>
      <p:ext uri="{BB962C8B-B14F-4D97-AF65-F5344CB8AC3E}">
        <p14:creationId xmlns:p14="http://schemas.microsoft.com/office/powerpoint/2010/main" val="153853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7239A-38B9-4421-95F8-F5F1961355BB}" type="slidenum">
              <a:rPr lang="en-US" altLang="en-US"/>
              <a:pPr/>
              <a:t>89</a:t>
            </a:fld>
            <a:endParaRPr lang="en-US" alt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9883" y="304800"/>
            <a:ext cx="11617158" cy="6400800"/>
          </a:xfrm>
        </p:spPr>
        <p:txBody>
          <a:bodyPr>
            <a:normAutofit lnSpcReduction="10000"/>
          </a:bodyPr>
          <a:lstStyle/>
          <a:p>
            <a:r>
              <a:rPr lang="en-US" altLang="en-US" sz="2800" b="1" dirty="0"/>
              <a:t>Step 1:  Compute the change in each balance sheet </a:t>
            </a:r>
            <a:r>
              <a:rPr lang="en-US" altLang="en-US" sz="2800" b="1" dirty="0" smtClean="0"/>
              <a:t>account</a:t>
            </a:r>
          </a:p>
          <a:p>
            <a:endParaRPr lang="en-US" altLang="en-US" sz="2800" b="1" dirty="0"/>
          </a:p>
          <a:p>
            <a:r>
              <a:rPr lang="en-US" altLang="en-US" sz="2800" b="1" dirty="0">
                <a:solidFill>
                  <a:srgbClr val="7030A0"/>
                </a:solidFill>
              </a:rPr>
              <a:t>Step 2:  Set up the basic format for the </a:t>
            </a:r>
            <a:r>
              <a:rPr lang="en-US" altLang="en-US" sz="2800" b="1" dirty="0" smtClean="0">
                <a:solidFill>
                  <a:srgbClr val="7030A0"/>
                </a:solidFill>
              </a:rPr>
              <a:t>statement</a:t>
            </a:r>
          </a:p>
          <a:p>
            <a:endParaRPr lang="en-US" altLang="en-US" sz="2800" b="1" dirty="0">
              <a:solidFill>
                <a:srgbClr val="7030A0"/>
              </a:solidFill>
            </a:endParaRPr>
          </a:p>
          <a:p>
            <a:r>
              <a:rPr lang="en-US" altLang="en-US" sz="2800" b="1" dirty="0"/>
              <a:t>Step 3:  In the Operating Section, enter net </a:t>
            </a:r>
            <a:r>
              <a:rPr lang="en-US" altLang="en-US" sz="2800" b="1" dirty="0" smtClean="0"/>
              <a:t>income (</a:t>
            </a:r>
            <a:r>
              <a:rPr lang="en-US" altLang="en-US" sz="2800" b="1" dirty="0"/>
              <a:t>loss</a:t>
            </a:r>
            <a:r>
              <a:rPr lang="en-US" altLang="en-US" sz="2800" b="1" dirty="0" smtClean="0"/>
              <a:t>)</a:t>
            </a:r>
          </a:p>
          <a:p>
            <a:endParaRPr lang="en-US" altLang="en-US" sz="2800" b="1" dirty="0"/>
          </a:p>
          <a:p>
            <a:r>
              <a:rPr lang="en-US" altLang="en-US" sz="2800" b="1" dirty="0">
                <a:solidFill>
                  <a:srgbClr val="7030A0"/>
                </a:solidFill>
              </a:rPr>
              <a:t>Step 4:  Add back any noncash expenses </a:t>
            </a:r>
            <a:r>
              <a:rPr lang="en-US" altLang="en-US" sz="2800" b="1" dirty="0" smtClean="0">
                <a:solidFill>
                  <a:srgbClr val="7030A0"/>
                </a:solidFill>
              </a:rPr>
              <a:t>(</a:t>
            </a:r>
            <a:r>
              <a:rPr lang="en-US" altLang="en-US" sz="2800" b="1" dirty="0">
                <a:solidFill>
                  <a:srgbClr val="7030A0"/>
                </a:solidFill>
              </a:rPr>
              <a:t>depreciation, </a:t>
            </a:r>
            <a:r>
              <a:rPr lang="en-US" altLang="en-US" sz="2800" b="1" dirty="0" smtClean="0">
                <a:solidFill>
                  <a:srgbClr val="7030A0"/>
                </a:solidFill>
              </a:rPr>
              <a:t>			amortization)</a:t>
            </a:r>
          </a:p>
          <a:p>
            <a:endParaRPr lang="en-US" altLang="en-US" sz="2800" b="1" dirty="0"/>
          </a:p>
          <a:p>
            <a:r>
              <a:rPr lang="en-US" altLang="en-US" sz="2800" b="1" dirty="0"/>
              <a:t>Step 5:  Place the changes in each current asset </a:t>
            </a:r>
            <a:r>
              <a:rPr lang="en-US" altLang="en-US" sz="2800" b="1" dirty="0" smtClean="0"/>
              <a:t>and </a:t>
            </a:r>
            <a:r>
              <a:rPr lang="en-US" altLang="en-US" sz="2800" b="1" dirty="0"/>
              <a:t>current </a:t>
            </a:r>
            <a:r>
              <a:rPr lang="en-US" altLang="en-US" sz="2800" b="1" dirty="0" smtClean="0"/>
              <a:t>		liability </a:t>
            </a:r>
            <a:r>
              <a:rPr lang="en-US" altLang="en-US" sz="2800" b="1" dirty="0"/>
              <a:t>account in </a:t>
            </a:r>
            <a:r>
              <a:rPr lang="en-US" altLang="en-US" sz="2800" b="1" dirty="0" smtClean="0"/>
              <a:t>the Operating Section</a:t>
            </a:r>
            <a:endParaRPr lang="en-US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7285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57600" y="526473"/>
            <a:ext cx="7466015" cy="3786909"/>
          </a:xfrm>
        </p:spPr>
        <p:txBody>
          <a:bodyPr>
            <a:normAutofit/>
          </a:bodyPr>
          <a:lstStyle/>
          <a:p>
            <a:r>
              <a:rPr lang="en-US" b="1" dirty="0"/>
              <a:t>PBL Activity #1: Learning the Accounting Equation, Balance Sheet, Income Statement and Statement of Cash </a:t>
            </a:r>
            <a:r>
              <a:rPr lang="en-US" b="1" dirty="0" smtClean="0"/>
              <a:t>Flows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70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22CE-95CE-4A8B-9B88-E61ED1F85E97}" type="slidenum">
              <a:rPr lang="en-US" altLang="en-US"/>
              <a:pPr/>
              <a:t>90</a:t>
            </a:fld>
            <a:endParaRPr lang="en-US" alt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4480" y="457201"/>
            <a:ext cx="11531600" cy="5668963"/>
          </a:xfrm>
        </p:spPr>
        <p:txBody>
          <a:bodyPr>
            <a:normAutofit/>
          </a:bodyPr>
          <a:lstStyle/>
          <a:p>
            <a:r>
              <a:rPr lang="en-US" altLang="en-US" sz="2800" b="1" dirty="0">
                <a:solidFill>
                  <a:srgbClr val="7030A0"/>
                </a:solidFill>
              </a:rPr>
              <a:t>Step 6:  Prepare the Investing Section (changes in </a:t>
            </a:r>
            <a:r>
              <a:rPr lang="en-US" altLang="en-US" sz="2800" b="1" dirty="0" smtClean="0">
                <a:solidFill>
                  <a:srgbClr val="7030A0"/>
                </a:solidFill>
              </a:rPr>
              <a:t>long-term </a:t>
            </a:r>
            <a:r>
              <a:rPr lang="en-US" altLang="en-US" sz="2800" b="1" dirty="0">
                <a:solidFill>
                  <a:srgbClr val="7030A0"/>
                </a:solidFill>
              </a:rPr>
              <a:t>asset accounts except for </a:t>
            </a:r>
            <a:r>
              <a:rPr lang="en-US" altLang="en-US" sz="2800" b="1" dirty="0" smtClean="0">
                <a:solidFill>
                  <a:srgbClr val="7030A0"/>
                </a:solidFill>
              </a:rPr>
              <a:t>current </a:t>
            </a:r>
            <a:r>
              <a:rPr lang="en-US" altLang="en-US" sz="2800" b="1" dirty="0">
                <a:solidFill>
                  <a:srgbClr val="7030A0"/>
                </a:solidFill>
              </a:rPr>
              <a:t>period depreciation</a:t>
            </a:r>
            <a:r>
              <a:rPr lang="en-US" altLang="en-US" sz="2800" b="1" dirty="0" smtClean="0">
                <a:solidFill>
                  <a:srgbClr val="7030A0"/>
                </a:solidFill>
              </a:rPr>
              <a:t>)</a:t>
            </a:r>
          </a:p>
          <a:p>
            <a:endParaRPr lang="en-US" altLang="en-US" sz="2800" b="1" dirty="0"/>
          </a:p>
          <a:p>
            <a:r>
              <a:rPr lang="en-US" altLang="en-US" sz="2800" b="1" dirty="0" smtClean="0"/>
              <a:t>Step </a:t>
            </a:r>
            <a:r>
              <a:rPr lang="en-US" altLang="en-US" sz="2800" b="1" dirty="0"/>
              <a:t>7:  Prepare the Financing Section </a:t>
            </a:r>
            <a:r>
              <a:rPr lang="en-US" altLang="en-US" sz="2800" b="1" dirty="0" smtClean="0"/>
              <a:t>(</a:t>
            </a:r>
            <a:r>
              <a:rPr lang="en-US" altLang="en-US" sz="2800" b="1" dirty="0"/>
              <a:t>changes in long-term debt and </a:t>
            </a:r>
            <a:r>
              <a:rPr lang="en-US" altLang="en-US" sz="2800" b="1" dirty="0" smtClean="0"/>
              <a:t>stockholders</a:t>
            </a:r>
            <a:r>
              <a:rPr lang="en-US" altLang="en-US" sz="2800" b="1" dirty="0"/>
              <a:t>’ equity accounts </a:t>
            </a:r>
            <a:r>
              <a:rPr lang="en-US" altLang="en-US" sz="2800" b="1" dirty="0" smtClean="0"/>
              <a:t>including </a:t>
            </a:r>
            <a:r>
              <a:rPr lang="en-US" altLang="en-US" sz="2800" b="1" dirty="0"/>
              <a:t>payment of dividends</a:t>
            </a:r>
            <a:r>
              <a:rPr lang="en-US" altLang="en-US" sz="2800" b="1" dirty="0" smtClean="0"/>
              <a:t>)</a:t>
            </a:r>
          </a:p>
          <a:p>
            <a:endParaRPr lang="en-US" altLang="en-US" sz="2800" b="1" dirty="0"/>
          </a:p>
          <a:p>
            <a:r>
              <a:rPr lang="en-US" altLang="en-US" sz="2800" b="1" dirty="0">
                <a:solidFill>
                  <a:srgbClr val="7030A0"/>
                </a:solidFill>
              </a:rPr>
              <a:t>Step 8:  Reconcile beginning and ending </a:t>
            </a:r>
            <a:r>
              <a:rPr lang="en-US" altLang="en-US" sz="2800" b="1" dirty="0" smtClean="0">
                <a:solidFill>
                  <a:srgbClr val="7030A0"/>
                </a:solidFill>
              </a:rPr>
              <a:t>“</a:t>
            </a:r>
            <a:r>
              <a:rPr lang="en-US" altLang="en-US" sz="2800" b="1" dirty="0">
                <a:solidFill>
                  <a:srgbClr val="7030A0"/>
                </a:solidFill>
              </a:rPr>
              <a:t>Cash and Cash Equivalents</a:t>
            </a:r>
            <a:r>
              <a:rPr lang="en-US" altLang="en-US" sz="2800" b="1" dirty="0" smtClean="0">
                <a:solidFill>
                  <a:srgbClr val="7030A0"/>
                </a:solidFill>
              </a:rPr>
              <a:t>”</a:t>
            </a:r>
            <a:endParaRPr lang="en-US" altLang="en-US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52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9A94-C5A2-46D3-BF28-FC287BC9A593}" type="slidenum">
              <a:rPr lang="en-US" altLang="en-US"/>
              <a:pPr/>
              <a:t>91</a:t>
            </a:fld>
            <a:endParaRPr lang="en-US" alt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4640" y="503238"/>
            <a:ext cx="10972800" cy="5516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</a:rPr>
              <a:t>Other important points:</a:t>
            </a:r>
            <a:endParaRPr lang="en-US" altLang="en-US" sz="3200" b="1" u="sng" dirty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altLang="en-US" sz="2800" b="1" u="sng" dirty="0">
                <a:solidFill>
                  <a:srgbClr val="7030A0"/>
                </a:solidFill>
              </a:rPr>
              <a:t>Assets</a:t>
            </a:r>
            <a:r>
              <a:rPr lang="en-US" altLang="en-US" sz="2800" b="1" dirty="0">
                <a:solidFill>
                  <a:srgbClr val="7030A0"/>
                </a:solidFill>
              </a:rPr>
              <a:t> have an </a:t>
            </a:r>
            <a:r>
              <a:rPr lang="en-US" altLang="en-US" sz="2800" b="1" u="sng" dirty="0" smtClean="0">
                <a:solidFill>
                  <a:srgbClr val="7030A0"/>
                </a:solidFill>
              </a:rPr>
              <a:t>negative</a:t>
            </a:r>
            <a:r>
              <a:rPr lang="en-US" altLang="en-US" sz="2800" b="1" dirty="0" smtClean="0">
                <a:solidFill>
                  <a:srgbClr val="7030A0"/>
                </a:solidFill>
              </a:rPr>
              <a:t> </a:t>
            </a:r>
            <a:r>
              <a:rPr lang="en-US" altLang="en-US" sz="2800" b="1" dirty="0">
                <a:solidFill>
                  <a:srgbClr val="7030A0"/>
                </a:solidFill>
              </a:rPr>
              <a:t>relationship with cash (increase in an asset decreases cash</a:t>
            </a:r>
            <a:r>
              <a:rPr lang="en-US" altLang="en-US" sz="2800" b="1" dirty="0" smtClean="0">
                <a:solidFill>
                  <a:srgbClr val="7030A0"/>
                </a:solidFill>
              </a:rPr>
              <a:t>)</a:t>
            </a:r>
          </a:p>
          <a:p>
            <a:pPr lvl="1">
              <a:lnSpc>
                <a:spcPct val="90000"/>
              </a:lnSpc>
            </a:pPr>
            <a:endParaRPr lang="en-US" altLang="en-US" sz="2800" b="1" u="sng" dirty="0">
              <a:solidFill>
                <a:srgbClr val="7030A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altLang="en-US" sz="2800" b="1" u="sng" dirty="0"/>
              <a:t>Liabilities and equity</a:t>
            </a:r>
            <a:r>
              <a:rPr lang="en-US" altLang="en-US" sz="2800" b="1" dirty="0"/>
              <a:t> have a </a:t>
            </a:r>
            <a:r>
              <a:rPr lang="en-US" altLang="en-US" sz="2800" b="1" u="sng" dirty="0" smtClean="0"/>
              <a:t>positive</a:t>
            </a:r>
            <a:r>
              <a:rPr lang="en-US" altLang="en-US" sz="2800" b="1" dirty="0" smtClean="0"/>
              <a:t> </a:t>
            </a:r>
            <a:r>
              <a:rPr lang="en-US" altLang="en-US" sz="2800" b="1" dirty="0"/>
              <a:t>relationship with cash (increase in a liability increases cash</a:t>
            </a:r>
            <a:r>
              <a:rPr lang="en-US" altLang="en-US" sz="2800" b="1" dirty="0" smtClean="0"/>
              <a:t>)</a:t>
            </a:r>
          </a:p>
          <a:p>
            <a:pPr lvl="1">
              <a:lnSpc>
                <a:spcPct val="90000"/>
              </a:lnSpc>
            </a:pPr>
            <a:endParaRPr lang="en-US" altLang="en-US" sz="2800" b="1" dirty="0"/>
          </a:p>
          <a:p>
            <a:pPr lvl="1">
              <a:lnSpc>
                <a:spcPct val="90000"/>
              </a:lnSpc>
            </a:pPr>
            <a:r>
              <a:rPr lang="en-US" altLang="en-US" sz="2800" b="1" dirty="0">
                <a:solidFill>
                  <a:srgbClr val="7030A0"/>
                </a:solidFill>
              </a:rPr>
              <a:t>When assets are sold at a gain or loss, the gain is subtracted from net income in the Operating Section (a loss is added), and the cash proceeds are reported in the Investing </a:t>
            </a:r>
            <a:r>
              <a:rPr lang="en-US" altLang="en-US" sz="2800" b="1" dirty="0" smtClean="0">
                <a:solidFill>
                  <a:srgbClr val="7030A0"/>
                </a:solidFill>
              </a:rPr>
              <a:t>Section</a:t>
            </a:r>
            <a:endParaRPr lang="en-US" altLang="en-US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14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02" y="94592"/>
            <a:ext cx="2581878" cy="3235749"/>
          </a:xfrm>
        </p:spPr>
        <p:txBody>
          <a:bodyPr>
            <a:normAutofit/>
          </a:bodyPr>
          <a:lstStyle/>
          <a:p>
            <a:r>
              <a:rPr lang="en-US" altLang="en-US" sz="3200" b="1" dirty="0"/>
              <a:t>Step 1:</a:t>
            </a:r>
            <a:r>
              <a:rPr lang="en-US" altLang="en-US" sz="3200" dirty="0"/>
              <a:t>  Compute the change in each balance sheet </a:t>
            </a:r>
            <a:r>
              <a:rPr lang="en-US" altLang="en-US" sz="3200" dirty="0" smtClean="0"/>
              <a:t>account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180" y="315309"/>
            <a:ext cx="5780689" cy="598038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502868" y="1639614"/>
            <a:ext cx="13137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 </a:t>
            </a:r>
            <a:r>
              <a:rPr lang="en-US" sz="1600" b="1" dirty="0" smtClean="0"/>
              <a:t> 1,600</a:t>
            </a:r>
          </a:p>
          <a:p>
            <a:r>
              <a:rPr lang="en-US" sz="1600" b="1" dirty="0" smtClean="0"/>
              <a:t>  2,780</a:t>
            </a:r>
          </a:p>
          <a:p>
            <a:r>
              <a:rPr lang="en-US" sz="1600" b="1" dirty="0" smtClean="0"/>
              <a:t>11,415</a:t>
            </a:r>
          </a:p>
          <a:p>
            <a:r>
              <a:rPr lang="en-US" sz="1600" b="1" dirty="0" smtClean="0"/>
              <a:t>    (500)</a:t>
            </a:r>
          </a:p>
          <a:p>
            <a:r>
              <a:rPr lang="en-US" sz="1600" b="1" dirty="0" smtClean="0"/>
              <a:t>30,000</a:t>
            </a:r>
          </a:p>
          <a:p>
            <a:r>
              <a:rPr lang="en-US" sz="1600" b="1" dirty="0" smtClean="0"/>
              <a:t>  2,350</a:t>
            </a:r>
            <a:endParaRPr 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600117" y="3759385"/>
            <a:ext cx="16606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 24,620</a:t>
            </a:r>
          </a:p>
          <a:p>
            <a:r>
              <a:rPr lang="en-US" sz="1600" b="1" dirty="0" smtClean="0"/>
              <a:t>     525</a:t>
            </a:r>
          </a:p>
          <a:p>
            <a:r>
              <a:rPr lang="en-US" sz="1600" b="1" dirty="0" smtClean="0"/>
              <a:t>(17,250)</a:t>
            </a:r>
          </a:p>
          <a:p>
            <a:endParaRPr lang="en-US" sz="1600" b="1" dirty="0" smtClean="0"/>
          </a:p>
          <a:p>
            <a:endParaRPr lang="en-US" sz="1600" b="1" dirty="0"/>
          </a:p>
          <a:p>
            <a:r>
              <a:rPr lang="en-US" sz="1600" b="1" dirty="0" smtClean="0"/>
              <a:t> 21,000</a:t>
            </a:r>
          </a:p>
          <a:p>
            <a:r>
              <a:rPr lang="en-US" sz="1600" b="1" dirty="0" smtClean="0"/>
              <a:t>   4,000</a:t>
            </a:r>
          </a:p>
          <a:p>
            <a:r>
              <a:rPr lang="en-US" sz="1600" b="1" dirty="0" smtClean="0"/>
              <a:t> 10,050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9875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132" y="240631"/>
            <a:ext cx="2175310" cy="3025209"/>
          </a:xfrm>
        </p:spPr>
        <p:txBody>
          <a:bodyPr>
            <a:normAutofit/>
          </a:bodyPr>
          <a:lstStyle/>
          <a:p>
            <a:r>
              <a:rPr lang="en-US" altLang="en-US" sz="2800" b="1" dirty="0"/>
              <a:t>Step 2:  </a:t>
            </a:r>
            <a:r>
              <a:rPr lang="en-US" altLang="en-US" sz="2800" dirty="0"/>
              <a:t>Set up the basic format for the statement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1423262"/>
              </p:ext>
            </p:extLst>
          </p:nvPr>
        </p:nvGraphicFramePr>
        <p:xfrm>
          <a:off x="2714327" y="112295"/>
          <a:ext cx="7969715" cy="679123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755905">
                  <a:extLst>
                    <a:ext uri="{9D8B030D-6E8A-4147-A177-3AD203B41FA5}">
                      <a16:colId xmlns:a16="http://schemas.microsoft.com/office/drawing/2014/main" val="2453085360"/>
                    </a:ext>
                  </a:extLst>
                </a:gridCol>
                <a:gridCol w="1126155">
                  <a:extLst>
                    <a:ext uri="{9D8B030D-6E8A-4147-A177-3AD203B41FA5}">
                      <a16:colId xmlns:a16="http://schemas.microsoft.com/office/drawing/2014/main" val="2999256918"/>
                    </a:ext>
                  </a:extLst>
                </a:gridCol>
                <a:gridCol w="1087655">
                  <a:extLst>
                    <a:ext uri="{9D8B030D-6E8A-4147-A177-3AD203B41FA5}">
                      <a16:colId xmlns:a16="http://schemas.microsoft.com/office/drawing/2014/main" val="616731844"/>
                    </a:ext>
                  </a:extLst>
                </a:gridCol>
              </a:tblGrid>
              <a:tr h="27100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Cash flows from operating activities:</a:t>
                      </a:r>
                      <a:endParaRPr lang="en-US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0878669"/>
                  </a:ext>
                </a:extLst>
              </a:tr>
              <a:tr h="290691"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1913131"/>
                  </a:ext>
                </a:extLst>
              </a:tr>
              <a:tr h="451670">
                <a:tc>
                  <a:txBody>
                    <a:bodyPr/>
                    <a:lstStyle/>
                    <a:p>
                      <a:endParaRPr lang="en-US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4338720"/>
                  </a:ext>
                </a:extLst>
              </a:tr>
              <a:tr h="271002">
                <a:tc>
                  <a:txBody>
                    <a:bodyPr/>
                    <a:lstStyle/>
                    <a:p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36383"/>
                  </a:ext>
                </a:extLst>
              </a:tr>
              <a:tr h="300669">
                <a:tc>
                  <a:txBody>
                    <a:bodyPr/>
                    <a:lstStyle/>
                    <a:p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0081953"/>
                  </a:ext>
                </a:extLst>
              </a:tr>
              <a:tr h="298228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37048"/>
                  </a:ext>
                </a:extLst>
              </a:tr>
              <a:tr h="305875">
                <a:tc>
                  <a:txBody>
                    <a:bodyPr/>
                    <a:lstStyle/>
                    <a:p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7549415"/>
                  </a:ext>
                </a:extLst>
              </a:tr>
              <a:tr h="271002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8827320"/>
                  </a:ext>
                </a:extLst>
              </a:tr>
              <a:tr h="271002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568467"/>
                  </a:ext>
                </a:extLst>
              </a:tr>
              <a:tr h="271002"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6884506"/>
                  </a:ext>
                </a:extLst>
              </a:tr>
              <a:tr h="271002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Cash Flows From Investing Activities: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615496"/>
                  </a:ext>
                </a:extLst>
              </a:tr>
              <a:tr h="271002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4426835"/>
                  </a:ext>
                </a:extLst>
              </a:tr>
              <a:tr h="271464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52752"/>
                  </a:ext>
                </a:extLst>
              </a:tr>
              <a:tr h="271464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4206621"/>
                  </a:ext>
                </a:extLst>
              </a:tr>
              <a:tr h="317346"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003141"/>
                  </a:ext>
                </a:extLst>
              </a:tr>
              <a:tr h="328816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Cash Flows From</a:t>
                      </a:r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</a:rPr>
                        <a:t> Financing Activities: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581860"/>
                  </a:ext>
                </a:extLst>
              </a:tr>
              <a:tr h="305876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354818"/>
                  </a:ext>
                </a:extLst>
              </a:tr>
              <a:tr h="271002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7713868"/>
                  </a:ext>
                </a:extLst>
              </a:tr>
              <a:tr h="271002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328469"/>
                  </a:ext>
                </a:extLst>
              </a:tr>
              <a:tr h="271002"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067974"/>
                  </a:ext>
                </a:extLst>
              </a:tr>
              <a:tr h="271002"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3292533"/>
                  </a:ext>
                </a:extLst>
              </a:tr>
              <a:tr h="271002"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4175147"/>
                  </a:ext>
                </a:extLst>
              </a:tr>
              <a:tr h="351586"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9653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433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79" y="259883"/>
            <a:ext cx="2531448" cy="2534320"/>
          </a:xfrm>
        </p:spPr>
        <p:txBody>
          <a:bodyPr>
            <a:noAutofit/>
          </a:bodyPr>
          <a:lstStyle/>
          <a:p>
            <a:r>
              <a:rPr lang="en-US" altLang="en-US" sz="2800" b="1" dirty="0"/>
              <a:t>Step 3:  </a:t>
            </a:r>
            <a:r>
              <a:rPr lang="en-US" altLang="en-US" sz="2800" dirty="0"/>
              <a:t>In the Operating Section, enter net income </a:t>
            </a:r>
            <a:r>
              <a:rPr lang="en-US" altLang="en-US" sz="2800" dirty="0" smtClean="0"/>
              <a:t>(</a:t>
            </a:r>
            <a:r>
              <a:rPr lang="en-US" altLang="en-US" sz="2800" dirty="0"/>
              <a:t>loss</a:t>
            </a:r>
            <a:r>
              <a:rPr lang="en-US" altLang="en-US" sz="2800" dirty="0" smtClean="0"/>
              <a:t>)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4971260"/>
              </p:ext>
            </p:extLst>
          </p:nvPr>
        </p:nvGraphicFramePr>
        <p:xfrm>
          <a:off x="2714327" y="112295"/>
          <a:ext cx="7969715" cy="679123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755905">
                  <a:extLst>
                    <a:ext uri="{9D8B030D-6E8A-4147-A177-3AD203B41FA5}">
                      <a16:colId xmlns:a16="http://schemas.microsoft.com/office/drawing/2014/main" val="2453085360"/>
                    </a:ext>
                  </a:extLst>
                </a:gridCol>
                <a:gridCol w="1126155">
                  <a:extLst>
                    <a:ext uri="{9D8B030D-6E8A-4147-A177-3AD203B41FA5}">
                      <a16:colId xmlns:a16="http://schemas.microsoft.com/office/drawing/2014/main" val="2999256918"/>
                    </a:ext>
                  </a:extLst>
                </a:gridCol>
                <a:gridCol w="1087655">
                  <a:extLst>
                    <a:ext uri="{9D8B030D-6E8A-4147-A177-3AD203B41FA5}">
                      <a16:colId xmlns:a16="http://schemas.microsoft.com/office/drawing/2014/main" val="616731844"/>
                    </a:ext>
                  </a:extLst>
                </a:gridCol>
              </a:tblGrid>
              <a:tr h="27100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Cash flows from operating activities:</a:t>
                      </a:r>
                      <a:endParaRPr lang="en-US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0878669"/>
                  </a:ext>
                </a:extLst>
              </a:tr>
              <a:tr h="290691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Net Income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43,650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1913131"/>
                  </a:ext>
                </a:extLst>
              </a:tr>
              <a:tr h="451670">
                <a:tc>
                  <a:txBody>
                    <a:bodyPr/>
                    <a:lstStyle/>
                    <a:p>
                      <a:endParaRPr lang="en-US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4338720"/>
                  </a:ext>
                </a:extLst>
              </a:tr>
              <a:tr h="271002">
                <a:tc>
                  <a:txBody>
                    <a:bodyPr/>
                    <a:lstStyle/>
                    <a:p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36383"/>
                  </a:ext>
                </a:extLst>
              </a:tr>
              <a:tr h="300669">
                <a:tc>
                  <a:txBody>
                    <a:bodyPr/>
                    <a:lstStyle/>
                    <a:p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0081953"/>
                  </a:ext>
                </a:extLst>
              </a:tr>
              <a:tr h="298228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37048"/>
                  </a:ext>
                </a:extLst>
              </a:tr>
              <a:tr h="305875">
                <a:tc>
                  <a:txBody>
                    <a:bodyPr/>
                    <a:lstStyle/>
                    <a:p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7549415"/>
                  </a:ext>
                </a:extLst>
              </a:tr>
              <a:tr h="271002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8827320"/>
                  </a:ext>
                </a:extLst>
              </a:tr>
              <a:tr h="271002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568467"/>
                  </a:ext>
                </a:extLst>
              </a:tr>
              <a:tr h="271002"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6884506"/>
                  </a:ext>
                </a:extLst>
              </a:tr>
              <a:tr h="271002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Cash Flows From Investing Activities: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615496"/>
                  </a:ext>
                </a:extLst>
              </a:tr>
              <a:tr h="271002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4426835"/>
                  </a:ext>
                </a:extLst>
              </a:tr>
              <a:tr h="271464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52752"/>
                  </a:ext>
                </a:extLst>
              </a:tr>
              <a:tr h="271464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4206621"/>
                  </a:ext>
                </a:extLst>
              </a:tr>
              <a:tr h="317346"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003141"/>
                  </a:ext>
                </a:extLst>
              </a:tr>
              <a:tr h="328816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Cash Flows From</a:t>
                      </a:r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</a:rPr>
                        <a:t> Financing Activities: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581860"/>
                  </a:ext>
                </a:extLst>
              </a:tr>
              <a:tr h="305876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354818"/>
                  </a:ext>
                </a:extLst>
              </a:tr>
              <a:tr h="271002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7713868"/>
                  </a:ext>
                </a:extLst>
              </a:tr>
              <a:tr h="271002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328469"/>
                  </a:ext>
                </a:extLst>
              </a:tr>
              <a:tr h="271002"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067974"/>
                  </a:ext>
                </a:extLst>
              </a:tr>
              <a:tr h="271002"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3292533"/>
                  </a:ext>
                </a:extLst>
              </a:tr>
              <a:tr h="271002"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4175147"/>
                  </a:ext>
                </a:extLst>
              </a:tr>
              <a:tr h="351586"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9653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758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78" y="298383"/>
            <a:ext cx="2425567" cy="2880830"/>
          </a:xfrm>
        </p:spPr>
        <p:txBody>
          <a:bodyPr>
            <a:noAutofit/>
          </a:bodyPr>
          <a:lstStyle/>
          <a:p>
            <a:r>
              <a:rPr lang="en-US" altLang="en-US" sz="2400" b="1" dirty="0"/>
              <a:t>Step 4: </a:t>
            </a:r>
            <a:r>
              <a:rPr lang="en-US" altLang="en-US" sz="2400" dirty="0"/>
              <a:t> Add back any noncash expenses </a:t>
            </a:r>
            <a:r>
              <a:rPr lang="en-US" altLang="en-US" sz="2400" dirty="0" smtClean="0"/>
              <a:t>(</a:t>
            </a:r>
            <a:r>
              <a:rPr lang="en-US" altLang="en-US" sz="2400" dirty="0"/>
              <a:t>depreciation, amortization)</a:t>
            </a:r>
            <a:br>
              <a:rPr lang="en-US" altLang="en-US" sz="2400" dirty="0"/>
            </a:br>
            <a:r>
              <a:rPr lang="en-US" altLang="en-US" sz="2400" dirty="0"/>
              <a:t/>
            </a:r>
            <a:br>
              <a:rPr lang="en-US" altLang="en-US" sz="2400" dirty="0"/>
            </a:b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241501"/>
              </p:ext>
            </p:extLst>
          </p:nvPr>
        </p:nvGraphicFramePr>
        <p:xfrm>
          <a:off x="2714327" y="112295"/>
          <a:ext cx="7969715" cy="679676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755905">
                  <a:extLst>
                    <a:ext uri="{9D8B030D-6E8A-4147-A177-3AD203B41FA5}">
                      <a16:colId xmlns:a16="http://schemas.microsoft.com/office/drawing/2014/main" val="2453085360"/>
                    </a:ext>
                  </a:extLst>
                </a:gridCol>
                <a:gridCol w="1126155">
                  <a:extLst>
                    <a:ext uri="{9D8B030D-6E8A-4147-A177-3AD203B41FA5}">
                      <a16:colId xmlns:a16="http://schemas.microsoft.com/office/drawing/2014/main" val="2999256918"/>
                    </a:ext>
                  </a:extLst>
                </a:gridCol>
                <a:gridCol w="1087655">
                  <a:extLst>
                    <a:ext uri="{9D8B030D-6E8A-4147-A177-3AD203B41FA5}">
                      <a16:colId xmlns:a16="http://schemas.microsoft.com/office/drawing/2014/main" val="616731844"/>
                    </a:ext>
                  </a:extLst>
                </a:gridCol>
              </a:tblGrid>
              <a:tr h="27100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Cash flows from operating activities:</a:t>
                      </a:r>
                      <a:endParaRPr lang="en-US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0878669"/>
                  </a:ext>
                </a:extLst>
              </a:tr>
              <a:tr h="290691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Net Income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43,650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1913131"/>
                  </a:ext>
                </a:extLst>
              </a:tr>
              <a:tr h="45167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Adjustments</a:t>
                      </a:r>
                      <a:r>
                        <a:rPr lang="en-US" sz="1200" b="1" baseline="0" dirty="0" smtClean="0"/>
                        <a:t> to reconcile net income to net cash provided by operating activities:</a:t>
                      </a:r>
                      <a:endParaRPr lang="en-US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4338720"/>
                  </a:ext>
                </a:extLst>
              </a:tr>
              <a:tr h="27100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Depreciation Expense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29,400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36383"/>
                  </a:ext>
                </a:extLst>
              </a:tr>
              <a:tr h="30066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Loss on Sale</a:t>
                      </a:r>
                      <a:r>
                        <a:rPr lang="en-US" sz="1200" baseline="0" dirty="0" smtClean="0"/>
                        <a:t> of Equipment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8,400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0081953"/>
                  </a:ext>
                </a:extLst>
              </a:tr>
              <a:tr h="298228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37048"/>
                  </a:ext>
                </a:extLst>
              </a:tr>
              <a:tr h="305875">
                <a:tc>
                  <a:txBody>
                    <a:bodyPr/>
                    <a:lstStyle/>
                    <a:p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7549415"/>
                  </a:ext>
                </a:extLst>
              </a:tr>
              <a:tr h="271002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8827320"/>
                  </a:ext>
                </a:extLst>
              </a:tr>
              <a:tr h="271002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568467"/>
                  </a:ext>
                </a:extLst>
              </a:tr>
              <a:tr h="271002"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6884506"/>
                  </a:ext>
                </a:extLst>
              </a:tr>
              <a:tr h="271002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Cash Flows From Investing Activities: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615496"/>
                  </a:ext>
                </a:extLst>
              </a:tr>
              <a:tr h="271002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4426835"/>
                  </a:ext>
                </a:extLst>
              </a:tr>
              <a:tr h="271464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52752"/>
                  </a:ext>
                </a:extLst>
              </a:tr>
              <a:tr h="271464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4206621"/>
                  </a:ext>
                </a:extLst>
              </a:tr>
              <a:tr h="317346"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003141"/>
                  </a:ext>
                </a:extLst>
              </a:tr>
              <a:tr h="328816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Cash Flows From</a:t>
                      </a:r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</a:rPr>
                        <a:t> Financing Activities: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581860"/>
                  </a:ext>
                </a:extLst>
              </a:tr>
              <a:tr h="305876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354818"/>
                  </a:ext>
                </a:extLst>
              </a:tr>
              <a:tr h="271002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7713868"/>
                  </a:ext>
                </a:extLst>
              </a:tr>
              <a:tr h="271002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328469"/>
                  </a:ext>
                </a:extLst>
              </a:tr>
              <a:tr h="271002"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067974"/>
                  </a:ext>
                </a:extLst>
              </a:tr>
              <a:tr h="271002"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3292533"/>
                  </a:ext>
                </a:extLst>
              </a:tr>
              <a:tr h="271002"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4175147"/>
                  </a:ext>
                </a:extLst>
              </a:tr>
              <a:tr h="351586"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9653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353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006" y="112294"/>
            <a:ext cx="2175310" cy="3939941"/>
          </a:xfrm>
        </p:spPr>
        <p:txBody>
          <a:bodyPr>
            <a:noAutofit/>
          </a:bodyPr>
          <a:lstStyle/>
          <a:p>
            <a:r>
              <a:rPr lang="en-US" altLang="en-US" sz="2400" b="1" dirty="0" smtClean="0"/>
              <a:t>Step 5: </a:t>
            </a:r>
            <a:r>
              <a:rPr lang="en-US" altLang="en-US" sz="2400" dirty="0" smtClean="0"/>
              <a:t>Place </a:t>
            </a:r>
            <a:r>
              <a:rPr lang="en-US" altLang="en-US" sz="2400" dirty="0"/>
              <a:t>the changes in each current asset </a:t>
            </a:r>
            <a:r>
              <a:rPr lang="en-US" altLang="en-US" sz="2400" dirty="0" smtClean="0"/>
              <a:t>and </a:t>
            </a:r>
            <a:r>
              <a:rPr lang="en-US" altLang="en-US" sz="2400" dirty="0"/>
              <a:t>current liability account in </a:t>
            </a:r>
            <a:r>
              <a:rPr lang="en-US" altLang="en-US" sz="2400" dirty="0" smtClean="0"/>
              <a:t>the Operating Section</a:t>
            </a:r>
            <a:endParaRPr lang="en-US" sz="1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9043307"/>
              </p:ext>
            </p:extLst>
          </p:nvPr>
        </p:nvGraphicFramePr>
        <p:xfrm>
          <a:off x="2714327" y="112295"/>
          <a:ext cx="7969715" cy="679676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755905">
                  <a:extLst>
                    <a:ext uri="{9D8B030D-6E8A-4147-A177-3AD203B41FA5}">
                      <a16:colId xmlns:a16="http://schemas.microsoft.com/office/drawing/2014/main" val="2453085360"/>
                    </a:ext>
                  </a:extLst>
                </a:gridCol>
                <a:gridCol w="1126155">
                  <a:extLst>
                    <a:ext uri="{9D8B030D-6E8A-4147-A177-3AD203B41FA5}">
                      <a16:colId xmlns:a16="http://schemas.microsoft.com/office/drawing/2014/main" val="2999256918"/>
                    </a:ext>
                  </a:extLst>
                </a:gridCol>
                <a:gridCol w="1087655">
                  <a:extLst>
                    <a:ext uri="{9D8B030D-6E8A-4147-A177-3AD203B41FA5}">
                      <a16:colId xmlns:a16="http://schemas.microsoft.com/office/drawing/2014/main" val="616731844"/>
                    </a:ext>
                  </a:extLst>
                </a:gridCol>
              </a:tblGrid>
              <a:tr h="27100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Cash flows from operating activities:</a:t>
                      </a:r>
                      <a:endParaRPr lang="en-US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0878669"/>
                  </a:ext>
                </a:extLst>
              </a:tr>
              <a:tr h="290691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Net Income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43,650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1913131"/>
                  </a:ext>
                </a:extLst>
              </a:tr>
              <a:tr h="45167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Adjustments</a:t>
                      </a:r>
                      <a:r>
                        <a:rPr lang="en-US" sz="1200" b="1" baseline="0" dirty="0" smtClean="0"/>
                        <a:t> to reconcile net income to net cash provided by operating activities:</a:t>
                      </a:r>
                      <a:endParaRPr lang="en-US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4338720"/>
                  </a:ext>
                </a:extLst>
              </a:tr>
              <a:tr h="27100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Depreciation Expense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29,400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36383"/>
                  </a:ext>
                </a:extLst>
              </a:tr>
              <a:tr h="30066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Loss on Sale</a:t>
                      </a:r>
                      <a:r>
                        <a:rPr lang="en-US" sz="1200" baseline="0" dirty="0" smtClean="0"/>
                        <a:t> of Equipment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8,400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0081953"/>
                  </a:ext>
                </a:extLst>
              </a:tr>
              <a:tr h="29822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Increase in Accounts</a:t>
                      </a:r>
                      <a:r>
                        <a:rPr lang="en-US" sz="1200" baseline="0" dirty="0" smtClean="0"/>
                        <a:t> Receivable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(2,780)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37048"/>
                  </a:ext>
                </a:extLst>
              </a:tr>
              <a:tr h="30587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Increase in Inventories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(11,415)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7549415"/>
                  </a:ext>
                </a:extLst>
              </a:tr>
              <a:tr h="27100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Increase in Accounts Payable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24,620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8827320"/>
                  </a:ext>
                </a:extLst>
              </a:tr>
              <a:tr h="27100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Increase in Income Taxes Payable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525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568467"/>
                  </a:ext>
                </a:extLst>
              </a:tr>
              <a:tr h="271002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Net Cash Provided by Operations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92,400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6884506"/>
                  </a:ext>
                </a:extLst>
              </a:tr>
              <a:tr h="271002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Cash Flows From Investing Activities: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615496"/>
                  </a:ext>
                </a:extLst>
              </a:tr>
              <a:tr h="271002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4426835"/>
                  </a:ext>
                </a:extLst>
              </a:tr>
              <a:tr h="271464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52752"/>
                  </a:ext>
                </a:extLst>
              </a:tr>
              <a:tr h="271464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4206621"/>
                  </a:ext>
                </a:extLst>
              </a:tr>
              <a:tr h="317346"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003141"/>
                  </a:ext>
                </a:extLst>
              </a:tr>
              <a:tr h="328816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Cash Flows From</a:t>
                      </a:r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</a:rPr>
                        <a:t> Financing Activities: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581860"/>
                  </a:ext>
                </a:extLst>
              </a:tr>
              <a:tr h="305876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354818"/>
                  </a:ext>
                </a:extLst>
              </a:tr>
              <a:tr h="271002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7713868"/>
                  </a:ext>
                </a:extLst>
              </a:tr>
              <a:tr h="271002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328469"/>
                  </a:ext>
                </a:extLst>
              </a:tr>
              <a:tr h="271002"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067974"/>
                  </a:ext>
                </a:extLst>
              </a:tr>
              <a:tr h="271002"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3292533"/>
                  </a:ext>
                </a:extLst>
              </a:tr>
              <a:tr h="271002"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4175147"/>
                  </a:ext>
                </a:extLst>
              </a:tr>
              <a:tr h="351586"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9653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441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52" y="231006"/>
            <a:ext cx="2531448" cy="3465094"/>
          </a:xfrm>
        </p:spPr>
        <p:txBody>
          <a:bodyPr>
            <a:noAutofit/>
          </a:bodyPr>
          <a:lstStyle/>
          <a:p>
            <a:r>
              <a:rPr lang="en-US" altLang="en-US" sz="2400" b="1" dirty="0"/>
              <a:t>Step 6:  </a:t>
            </a:r>
            <a:r>
              <a:rPr lang="en-US" altLang="en-US" sz="2400" dirty="0"/>
              <a:t>Prepare the Investing Section (changes </a:t>
            </a:r>
            <a:r>
              <a:rPr lang="en-US" altLang="en-US" sz="2400" dirty="0" smtClean="0"/>
              <a:t>in long-term </a:t>
            </a:r>
            <a:r>
              <a:rPr lang="en-US" altLang="en-US" sz="2400" dirty="0"/>
              <a:t>asset accounts except for </a:t>
            </a:r>
            <a:r>
              <a:rPr lang="en-US" altLang="en-US" sz="2400" dirty="0" smtClean="0"/>
              <a:t>current </a:t>
            </a:r>
            <a:r>
              <a:rPr lang="en-US" altLang="en-US" sz="2400" dirty="0"/>
              <a:t>period depreciation</a:t>
            </a:r>
            <a:r>
              <a:rPr lang="en-US" altLang="en-US" sz="2400" dirty="0" smtClean="0"/>
              <a:t>)</a:t>
            </a:r>
            <a:endParaRPr lang="en-US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6766803"/>
              </p:ext>
            </p:extLst>
          </p:nvPr>
        </p:nvGraphicFramePr>
        <p:xfrm>
          <a:off x="2714327" y="112295"/>
          <a:ext cx="7969715" cy="679676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755905">
                  <a:extLst>
                    <a:ext uri="{9D8B030D-6E8A-4147-A177-3AD203B41FA5}">
                      <a16:colId xmlns:a16="http://schemas.microsoft.com/office/drawing/2014/main" val="2453085360"/>
                    </a:ext>
                  </a:extLst>
                </a:gridCol>
                <a:gridCol w="1126155">
                  <a:extLst>
                    <a:ext uri="{9D8B030D-6E8A-4147-A177-3AD203B41FA5}">
                      <a16:colId xmlns:a16="http://schemas.microsoft.com/office/drawing/2014/main" val="2999256918"/>
                    </a:ext>
                  </a:extLst>
                </a:gridCol>
                <a:gridCol w="1087655">
                  <a:extLst>
                    <a:ext uri="{9D8B030D-6E8A-4147-A177-3AD203B41FA5}">
                      <a16:colId xmlns:a16="http://schemas.microsoft.com/office/drawing/2014/main" val="616731844"/>
                    </a:ext>
                  </a:extLst>
                </a:gridCol>
              </a:tblGrid>
              <a:tr h="27100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Cash flows from operating activities:</a:t>
                      </a:r>
                      <a:endParaRPr lang="en-US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0878669"/>
                  </a:ext>
                </a:extLst>
              </a:tr>
              <a:tr h="290691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Net Income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43,650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1913131"/>
                  </a:ext>
                </a:extLst>
              </a:tr>
              <a:tr h="45167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Adjustments</a:t>
                      </a:r>
                      <a:r>
                        <a:rPr lang="en-US" sz="1200" b="1" baseline="0" dirty="0" smtClean="0"/>
                        <a:t> to reconcile net income to net cash provided by operating activities:</a:t>
                      </a:r>
                      <a:endParaRPr lang="en-US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4338720"/>
                  </a:ext>
                </a:extLst>
              </a:tr>
              <a:tr h="27100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Depreciation Expense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29,400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36383"/>
                  </a:ext>
                </a:extLst>
              </a:tr>
              <a:tr h="30066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Loss on Sale</a:t>
                      </a:r>
                      <a:r>
                        <a:rPr lang="en-US" sz="1200" baseline="0" dirty="0" smtClean="0"/>
                        <a:t> of Equipment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8,400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0081953"/>
                  </a:ext>
                </a:extLst>
              </a:tr>
              <a:tr h="29822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Increase in Accounts</a:t>
                      </a:r>
                      <a:r>
                        <a:rPr lang="en-US" sz="1200" baseline="0" dirty="0" smtClean="0"/>
                        <a:t> Receivable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(2,780)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37048"/>
                  </a:ext>
                </a:extLst>
              </a:tr>
              <a:tr h="30587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Increase in Inventories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(11,415)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7549415"/>
                  </a:ext>
                </a:extLst>
              </a:tr>
              <a:tr h="27100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Increase in Accounts Payable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24,620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8827320"/>
                  </a:ext>
                </a:extLst>
              </a:tr>
              <a:tr h="27100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Increase in Income Taxes Payable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525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568467"/>
                  </a:ext>
                </a:extLst>
              </a:tr>
              <a:tr h="271002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Net Cash Provided by Operations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92,400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6884506"/>
                  </a:ext>
                </a:extLst>
              </a:tr>
              <a:tr h="271002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Cash Flows From Investing Activities: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615496"/>
                  </a:ext>
                </a:extLst>
              </a:tr>
              <a:tr h="27100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Cash</a:t>
                      </a:r>
                      <a:r>
                        <a:rPr lang="en-US" sz="1200" baseline="0" dirty="0" smtClean="0"/>
                        <a:t> Received from Sales of LT Investments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4426835"/>
                  </a:ext>
                </a:extLst>
              </a:tr>
              <a:tr h="27146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Cash</a:t>
                      </a:r>
                      <a:r>
                        <a:rPr lang="en-US" sz="1200" baseline="0" dirty="0" smtClean="0"/>
                        <a:t> Received from Sale of Equipment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2,100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52752"/>
                  </a:ext>
                </a:extLst>
              </a:tr>
              <a:tr h="27146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Cash Paid for Purchase of Equipment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(67,550)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4206621"/>
                  </a:ext>
                </a:extLst>
              </a:tr>
              <a:tr h="317346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Net Cash Used by Investing Activities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(64,950)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003141"/>
                  </a:ext>
                </a:extLst>
              </a:tr>
              <a:tr h="328816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Cash Flows From</a:t>
                      </a:r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</a:rPr>
                        <a:t> Financing Activities: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581860"/>
                  </a:ext>
                </a:extLst>
              </a:tr>
              <a:tr h="305876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354818"/>
                  </a:ext>
                </a:extLst>
              </a:tr>
              <a:tr h="271002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7713868"/>
                  </a:ext>
                </a:extLst>
              </a:tr>
              <a:tr h="271002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328469"/>
                  </a:ext>
                </a:extLst>
              </a:tr>
              <a:tr h="271002"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067974"/>
                  </a:ext>
                </a:extLst>
              </a:tr>
              <a:tr h="271002"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3292533"/>
                  </a:ext>
                </a:extLst>
              </a:tr>
              <a:tr h="271002"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4175147"/>
                  </a:ext>
                </a:extLst>
              </a:tr>
              <a:tr h="351586"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9653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691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79" y="192504"/>
            <a:ext cx="2175310" cy="4639377"/>
          </a:xfrm>
        </p:spPr>
        <p:txBody>
          <a:bodyPr>
            <a:noAutofit/>
          </a:bodyPr>
          <a:lstStyle/>
          <a:p>
            <a:r>
              <a:rPr lang="en-US" altLang="en-US" sz="2400" b="1" dirty="0"/>
              <a:t>Step 7:  </a:t>
            </a:r>
            <a:r>
              <a:rPr lang="en-US" altLang="en-US" sz="2400" dirty="0"/>
              <a:t>Prepare the Financing </a:t>
            </a:r>
            <a:r>
              <a:rPr lang="en-US" altLang="en-US" sz="2400" dirty="0" smtClean="0"/>
              <a:t>Section (</a:t>
            </a:r>
            <a:r>
              <a:rPr lang="en-US" altLang="en-US" sz="2400" dirty="0"/>
              <a:t>changes in long-term debt and </a:t>
            </a:r>
            <a:r>
              <a:rPr lang="en-US" altLang="en-US" sz="2400" dirty="0" smtClean="0"/>
              <a:t>stockholders</a:t>
            </a:r>
            <a:r>
              <a:rPr lang="en-US" altLang="en-US" sz="2400" dirty="0"/>
              <a:t>’ equity accounts </a:t>
            </a:r>
            <a:r>
              <a:rPr lang="en-US" altLang="en-US" sz="2400" dirty="0" smtClean="0"/>
              <a:t>including </a:t>
            </a:r>
            <a:r>
              <a:rPr lang="en-US" altLang="en-US" sz="2400" dirty="0"/>
              <a:t>payment of dividends)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0640665"/>
              </p:ext>
            </p:extLst>
          </p:nvPr>
        </p:nvGraphicFramePr>
        <p:xfrm>
          <a:off x="2714327" y="112295"/>
          <a:ext cx="7969715" cy="679676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755905">
                  <a:extLst>
                    <a:ext uri="{9D8B030D-6E8A-4147-A177-3AD203B41FA5}">
                      <a16:colId xmlns:a16="http://schemas.microsoft.com/office/drawing/2014/main" val="2453085360"/>
                    </a:ext>
                  </a:extLst>
                </a:gridCol>
                <a:gridCol w="1126155">
                  <a:extLst>
                    <a:ext uri="{9D8B030D-6E8A-4147-A177-3AD203B41FA5}">
                      <a16:colId xmlns:a16="http://schemas.microsoft.com/office/drawing/2014/main" val="2999256918"/>
                    </a:ext>
                  </a:extLst>
                </a:gridCol>
                <a:gridCol w="1087655">
                  <a:extLst>
                    <a:ext uri="{9D8B030D-6E8A-4147-A177-3AD203B41FA5}">
                      <a16:colId xmlns:a16="http://schemas.microsoft.com/office/drawing/2014/main" val="616731844"/>
                    </a:ext>
                  </a:extLst>
                </a:gridCol>
              </a:tblGrid>
              <a:tr h="27100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Cash flows from operating activities:</a:t>
                      </a:r>
                      <a:endParaRPr lang="en-US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0878669"/>
                  </a:ext>
                </a:extLst>
              </a:tr>
              <a:tr h="290691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Net Income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43,650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1913131"/>
                  </a:ext>
                </a:extLst>
              </a:tr>
              <a:tr h="45167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Adjustments</a:t>
                      </a:r>
                      <a:r>
                        <a:rPr lang="en-US" sz="1200" b="1" baseline="0" dirty="0" smtClean="0"/>
                        <a:t> to reconcile net income to net cash provided by operating activities:</a:t>
                      </a:r>
                      <a:endParaRPr lang="en-US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4338720"/>
                  </a:ext>
                </a:extLst>
              </a:tr>
              <a:tr h="27100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Depreciation Expense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29,400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36383"/>
                  </a:ext>
                </a:extLst>
              </a:tr>
              <a:tr h="30066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Loss on Sale</a:t>
                      </a:r>
                      <a:r>
                        <a:rPr lang="en-US" sz="1200" baseline="0" dirty="0" smtClean="0"/>
                        <a:t> of Equipment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8,400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0081953"/>
                  </a:ext>
                </a:extLst>
              </a:tr>
              <a:tr h="29822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Increase in Accounts</a:t>
                      </a:r>
                      <a:r>
                        <a:rPr lang="en-US" sz="1200" baseline="0" dirty="0" smtClean="0"/>
                        <a:t> Receivable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(2,780)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37048"/>
                  </a:ext>
                </a:extLst>
              </a:tr>
              <a:tr h="30587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Increase in Inventories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(11,415)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7549415"/>
                  </a:ext>
                </a:extLst>
              </a:tr>
              <a:tr h="27100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Increase in Accounts Payable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24,620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8827320"/>
                  </a:ext>
                </a:extLst>
              </a:tr>
              <a:tr h="27100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Increase in Income Taxes Payable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525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568467"/>
                  </a:ext>
                </a:extLst>
              </a:tr>
              <a:tr h="271002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Net Cash Provided by Operations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92,400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6884506"/>
                  </a:ext>
                </a:extLst>
              </a:tr>
              <a:tr h="271002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Cash Flows From Investing Activities: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615496"/>
                  </a:ext>
                </a:extLst>
              </a:tr>
              <a:tr h="27100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Cash</a:t>
                      </a:r>
                      <a:r>
                        <a:rPr lang="en-US" sz="1200" baseline="0" dirty="0" smtClean="0"/>
                        <a:t> Received from Sales of LT Investments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4426835"/>
                  </a:ext>
                </a:extLst>
              </a:tr>
              <a:tr h="27146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Cash</a:t>
                      </a:r>
                      <a:r>
                        <a:rPr lang="en-US" sz="1200" baseline="0" dirty="0" smtClean="0"/>
                        <a:t> Received from Sale of Equipment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2,100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52752"/>
                  </a:ext>
                </a:extLst>
              </a:tr>
              <a:tr h="27146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Cash Paid for Purchase of Equipment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(67,550)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4206621"/>
                  </a:ext>
                </a:extLst>
              </a:tr>
              <a:tr h="317346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Net Cash Used by Investing Activities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(64,950)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003141"/>
                  </a:ext>
                </a:extLst>
              </a:tr>
              <a:tr h="328816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Cash Flows From</a:t>
                      </a:r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</a:rPr>
                        <a:t> Financing Activities: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581860"/>
                  </a:ext>
                </a:extLst>
              </a:tr>
              <a:tr h="30587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Cash</a:t>
                      </a:r>
                      <a:r>
                        <a:rPr lang="en-US" sz="1200" baseline="0" dirty="0" smtClean="0"/>
                        <a:t> Received from Stock Issuance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25,000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354818"/>
                  </a:ext>
                </a:extLst>
              </a:tr>
              <a:tr h="27100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Cash Paid</a:t>
                      </a:r>
                      <a:r>
                        <a:rPr lang="en-US" sz="1200" baseline="0" dirty="0" smtClean="0"/>
                        <a:t> for Retirement of Bonds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(17,250)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7713868"/>
                  </a:ext>
                </a:extLst>
              </a:tr>
              <a:tr h="27100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Cash Paid for Dividends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(33,600)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328469"/>
                  </a:ext>
                </a:extLst>
              </a:tr>
              <a:tr h="271002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Net Cash Used by Financing Activities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(25,850)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067974"/>
                  </a:ext>
                </a:extLst>
              </a:tr>
              <a:tr h="271002"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3292533"/>
                  </a:ext>
                </a:extLst>
              </a:tr>
              <a:tr h="271002"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4175147"/>
                  </a:ext>
                </a:extLst>
              </a:tr>
              <a:tr h="351586"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9653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551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54" y="269507"/>
            <a:ext cx="2618073" cy="2938581"/>
          </a:xfrm>
        </p:spPr>
        <p:txBody>
          <a:bodyPr>
            <a:normAutofit/>
          </a:bodyPr>
          <a:lstStyle/>
          <a:p>
            <a:r>
              <a:rPr lang="en-US" altLang="en-US" sz="2800" b="1" dirty="0"/>
              <a:t>Step 8:  </a:t>
            </a:r>
            <a:r>
              <a:rPr lang="en-US" altLang="en-US" sz="2800" dirty="0"/>
              <a:t>Reconcile beginning and </a:t>
            </a:r>
            <a:r>
              <a:rPr lang="en-US" altLang="en-US" sz="2800" dirty="0" smtClean="0"/>
              <a:t>ending “</a:t>
            </a:r>
            <a:r>
              <a:rPr lang="en-US" altLang="en-US" sz="2800" dirty="0"/>
              <a:t>Cash and Cash Equivalents”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6300115"/>
              </p:ext>
            </p:extLst>
          </p:nvPr>
        </p:nvGraphicFramePr>
        <p:xfrm>
          <a:off x="2714327" y="112295"/>
          <a:ext cx="7969715" cy="679676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755905">
                  <a:extLst>
                    <a:ext uri="{9D8B030D-6E8A-4147-A177-3AD203B41FA5}">
                      <a16:colId xmlns:a16="http://schemas.microsoft.com/office/drawing/2014/main" val="2453085360"/>
                    </a:ext>
                  </a:extLst>
                </a:gridCol>
                <a:gridCol w="1126155">
                  <a:extLst>
                    <a:ext uri="{9D8B030D-6E8A-4147-A177-3AD203B41FA5}">
                      <a16:colId xmlns:a16="http://schemas.microsoft.com/office/drawing/2014/main" val="2999256918"/>
                    </a:ext>
                  </a:extLst>
                </a:gridCol>
                <a:gridCol w="1087655">
                  <a:extLst>
                    <a:ext uri="{9D8B030D-6E8A-4147-A177-3AD203B41FA5}">
                      <a16:colId xmlns:a16="http://schemas.microsoft.com/office/drawing/2014/main" val="616731844"/>
                    </a:ext>
                  </a:extLst>
                </a:gridCol>
              </a:tblGrid>
              <a:tr h="27100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Cash flows from operating activities:</a:t>
                      </a:r>
                      <a:endParaRPr lang="en-US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0878669"/>
                  </a:ext>
                </a:extLst>
              </a:tr>
              <a:tr h="290691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Net Income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43,650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1913131"/>
                  </a:ext>
                </a:extLst>
              </a:tr>
              <a:tr h="45167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Adjustments</a:t>
                      </a:r>
                      <a:r>
                        <a:rPr lang="en-US" sz="1200" b="1" baseline="0" dirty="0" smtClean="0"/>
                        <a:t> to reconcile net income to net cash provided by operating activities:</a:t>
                      </a:r>
                      <a:endParaRPr lang="en-US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4338720"/>
                  </a:ext>
                </a:extLst>
              </a:tr>
              <a:tr h="27100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Depreciation Expense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29,400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36383"/>
                  </a:ext>
                </a:extLst>
              </a:tr>
              <a:tr h="30066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Loss on Sale</a:t>
                      </a:r>
                      <a:r>
                        <a:rPr lang="en-US" sz="1200" baseline="0" dirty="0" smtClean="0"/>
                        <a:t> of Equipment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8,400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0081953"/>
                  </a:ext>
                </a:extLst>
              </a:tr>
              <a:tr h="29822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Increase in Accounts</a:t>
                      </a:r>
                      <a:r>
                        <a:rPr lang="en-US" sz="1200" baseline="0" dirty="0" smtClean="0"/>
                        <a:t> Receivable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(2,780)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37048"/>
                  </a:ext>
                </a:extLst>
              </a:tr>
              <a:tr h="30587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Increase in Inventories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(11,415)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7549415"/>
                  </a:ext>
                </a:extLst>
              </a:tr>
              <a:tr h="27100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Increase in Accounts Payable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24,620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8827320"/>
                  </a:ext>
                </a:extLst>
              </a:tr>
              <a:tr h="27100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Increase in Income Taxes Payable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525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568467"/>
                  </a:ext>
                </a:extLst>
              </a:tr>
              <a:tr h="271002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Net Cash Provided by Operations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92,400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6884506"/>
                  </a:ext>
                </a:extLst>
              </a:tr>
              <a:tr h="271002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Cash Flows From Investing Activities: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615496"/>
                  </a:ext>
                </a:extLst>
              </a:tr>
              <a:tr h="27100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Cash</a:t>
                      </a:r>
                      <a:r>
                        <a:rPr lang="en-US" sz="1200" baseline="0" dirty="0" smtClean="0"/>
                        <a:t> Received from Sales of LT Investments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4426835"/>
                  </a:ext>
                </a:extLst>
              </a:tr>
              <a:tr h="27146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Cash</a:t>
                      </a:r>
                      <a:r>
                        <a:rPr lang="en-US" sz="1200" baseline="0" dirty="0" smtClean="0"/>
                        <a:t> Received from Sale of Equipment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2,100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52752"/>
                  </a:ext>
                </a:extLst>
              </a:tr>
              <a:tr h="27146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Cash Paid for Purchase of Equipment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(67,550)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4206621"/>
                  </a:ext>
                </a:extLst>
              </a:tr>
              <a:tr h="317346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Net Cash Used by Investing Activities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(64,950)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003141"/>
                  </a:ext>
                </a:extLst>
              </a:tr>
              <a:tr h="328816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Cash Flows From</a:t>
                      </a:r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</a:rPr>
                        <a:t> Financing Activities: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581860"/>
                  </a:ext>
                </a:extLst>
              </a:tr>
              <a:tr h="30587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Cash</a:t>
                      </a:r>
                      <a:r>
                        <a:rPr lang="en-US" sz="1200" baseline="0" dirty="0" smtClean="0"/>
                        <a:t> Received from Stock Issuance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25,000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354818"/>
                  </a:ext>
                </a:extLst>
              </a:tr>
              <a:tr h="27100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Cash Paid</a:t>
                      </a:r>
                      <a:r>
                        <a:rPr lang="en-US" sz="1200" baseline="0" dirty="0" smtClean="0"/>
                        <a:t> for Retirement of Bonds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(17,250)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7713868"/>
                  </a:ext>
                </a:extLst>
              </a:tr>
              <a:tr h="27100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Cash Paid for Cash Dividends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(33,600)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328469"/>
                  </a:ext>
                </a:extLst>
              </a:tr>
              <a:tr h="271002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Net Cash Used by Financing Activities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(25,850)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067974"/>
                  </a:ext>
                </a:extLst>
              </a:tr>
              <a:tr h="271002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Net</a:t>
                      </a:r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</a:rPr>
                        <a:t> Increase in Cash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1,600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3292533"/>
                  </a:ext>
                </a:extLst>
              </a:tr>
              <a:tr h="271002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Cash Balance at Beginning of Year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23,040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4175147"/>
                  </a:ext>
                </a:extLst>
              </a:tr>
              <a:tr h="351586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Cash Balance at End of Year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24,640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9653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963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themed presentation</Template>
  <TotalTime>1333</TotalTime>
  <Words>5054</Words>
  <Application>Microsoft Office PowerPoint</Application>
  <PresentationFormat>Widescreen</PresentationFormat>
  <Paragraphs>1947</Paragraphs>
  <Slides>110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110</vt:i4>
      </vt:variant>
    </vt:vector>
  </HeadingPairs>
  <TitlesOfParts>
    <vt:vector size="115" baseType="lpstr">
      <vt:lpstr>Arial</vt:lpstr>
      <vt:lpstr>Calibri</vt:lpstr>
      <vt:lpstr>Segoe Print</vt:lpstr>
      <vt:lpstr>Times New Roman</vt:lpstr>
      <vt:lpstr>Nature Illustration 16x9</vt:lpstr>
      <vt:lpstr>Project Based Learning and Other Teaching Techniques for Introductory Accounting Courses</vt:lpstr>
      <vt:lpstr>Our Game Plan Today</vt:lpstr>
      <vt:lpstr>PROJECT BASED LEARNING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PBL Activity #1: Learning the Accounting Equation, Balance Sheet, Income Statement and Statement of Cash Flows</vt:lpstr>
      <vt:lpstr>PowerPoint Presentation</vt:lpstr>
      <vt:lpstr>PowerPoint Presentation</vt:lpstr>
      <vt:lpstr>How can we get money? </vt:lpstr>
      <vt:lpstr>What do we need to get started?</vt:lpstr>
      <vt:lpstr>What happens in the business on a daily basis?</vt:lpstr>
      <vt:lpstr>PowerPoint Presentation</vt:lpstr>
      <vt:lpstr>The Accounting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Financial Statements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PBL Activity #2: Understanding Inventory Costing Methods</vt:lpstr>
      <vt:lpstr>Consider the following events and move your M&amp;Ms as appropriate (place them in a purchased pile or a sold pile)</vt:lpstr>
      <vt:lpstr>PART A: </vt:lpstr>
      <vt:lpstr>PowerPoint Presentation</vt:lpstr>
      <vt:lpstr>PART B: </vt:lpstr>
      <vt:lpstr>PowerPoint Presentation</vt:lpstr>
      <vt:lpstr>PART C: </vt:lpstr>
      <vt:lpstr>PART C:</vt:lpstr>
      <vt:lpstr>INVENTORY COST FLOW ASSUMPTIONS</vt:lpstr>
      <vt:lpstr>PowerPoint Presentation</vt:lpstr>
      <vt:lpstr>PowerPoint Presentation</vt:lpstr>
      <vt:lpstr>PowerPoint Presentation</vt:lpstr>
      <vt:lpstr>PowerPoint Presentation</vt:lpstr>
      <vt:lpstr>PBL Activity #3: Understanding Depreciation Methods</vt:lpstr>
      <vt:lpstr>PowerPoint Presentation</vt:lpstr>
      <vt:lpstr>Scenario #1</vt:lpstr>
      <vt:lpstr>Scenario #2</vt:lpstr>
      <vt:lpstr>Scenario #3</vt:lpstr>
      <vt:lpstr>Depreciation</vt:lpstr>
      <vt:lpstr>Depreciation Methods</vt:lpstr>
      <vt:lpstr>PBL Activity #4: Time Value of Money</vt:lpstr>
      <vt:lpstr>Scenario #1</vt:lpstr>
      <vt:lpstr>Scenario #2</vt:lpstr>
      <vt:lpstr>Time Value of Money</vt:lpstr>
      <vt:lpstr>PowerPoint Presentation</vt:lpstr>
      <vt:lpstr>PowerPoint Presentation</vt:lpstr>
      <vt:lpstr>PowerPoint Presentation</vt:lpstr>
      <vt:lpstr>Other Teaching Techniques</vt:lpstr>
      <vt:lpstr>Memorization</vt:lpstr>
      <vt:lpstr>Memorizing Steps in Journalizing</vt:lpstr>
      <vt:lpstr>4. Journalize Transactions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Memorizing Steps in Preparing a Statement of Cash Flows</vt:lpstr>
      <vt:lpstr>PREPARING THE STATEMENT OF CASH FLOWS USING THE INDIRECT METHOD</vt:lpstr>
      <vt:lpstr>PowerPoint Presentation</vt:lpstr>
      <vt:lpstr>PowerPoint Presentation</vt:lpstr>
      <vt:lpstr>PowerPoint Presentation</vt:lpstr>
      <vt:lpstr>Step 1:  Compute the change in each balance sheet account</vt:lpstr>
      <vt:lpstr>Step 2:  Set up the basic format for the statement </vt:lpstr>
      <vt:lpstr>Step 3:  In the Operating Section, enter net income (loss)</vt:lpstr>
      <vt:lpstr>Step 4:  Add back any noncash expenses (depreciation, amortization)  </vt:lpstr>
      <vt:lpstr>Step 5: Place the changes in each current asset and current liability account in the Operating Section</vt:lpstr>
      <vt:lpstr>Step 6:  Prepare the Investing Section (changes in long-term asset accounts except for current period depreciation)</vt:lpstr>
      <vt:lpstr>Step 7:  Prepare the Financing Section (changes in long-term debt and stockholders’ equity accounts including payment of dividends)</vt:lpstr>
      <vt:lpstr>Step 8:  Reconcile beginning and ending “Cash and Cash Equivalents”</vt:lpstr>
      <vt:lpstr>Additional Resources</vt:lpstr>
      <vt:lpstr>Center for Audit Quality</vt:lpstr>
      <vt:lpstr>KPMG University Connection</vt:lpstr>
      <vt:lpstr>AICPA</vt:lpstr>
      <vt:lpstr>Kentucky Society of CPAs (KYCPA)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Liz</dc:creator>
  <cp:lastModifiedBy> </cp:lastModifiedBy>
  <cp:revision>88</cp:revision>
  <dcterms:created xsi:type="dcterms:W3CDTF">2017-06-01T14:02:17Z</dcterms:created>
  <dcterms:modified xsi:type="dcterms:W3CDTF">2017-07-24T14:55:33Z</dcterms:modified>
</cp:coreProperties>
</file>