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2"/>
  </p:notesMasterIdLst>
  <p:sldIdLst>
    <p:sldId id="354" r:id="rId2"/>
    <p:sldId id="427" r:id="rId3"/>
    <p:sldId id="268" r:id="rId4"/>
    <p:sldId id="267" r:id="rId5"/>
    <p:sldId id="447" r:id="rId6"/>
    <p:sldId id="443" r:id="rId7"/>
    <p:sldId id="442" r:id="rId8"/>
    <p:sldId id="441" r:id="rId9"/>
    <p:sldId id="256" r:id="rId10"/>
    <p:sldId id="274" r:id="rId11"/>
    <p:sldId id="282" r:id="rId12"/>
    <p:sldId id="265" r:id="rId13"/>
    <p:sldId id="281" r:id="rId14"/>
    <p:sldId id="287" r:id="rId15"/>
    <p:sldId id="277" r:id="rId16"/>
    <p:sldId id="355" r:id="rId17"/>
    <p:sldId id="454" r:id="rId18"/>
    <p:sldId id="464" r:id="rId19"/>
    <p:sldId id="276" r:id="rId20"/>
    <p:sldId id="318" r:id="rId21"/>
    <p:sldId id="327" r:id="rId22"/>
    <p:sldId id="356" r:id="rId23"/>
    <p:sldId id="301" r:id="rId24"/>
    <p:sldId id="303" r:id="rId25"/>
    <p:sldId id="302" r:id="rId26"/>
    <p:sldId id="304" r:id="rId27"/>
    <p:sldId id="305" r:id="rId28"/>
    <p:sldId id="526" r:id="rId29"/>
    <p:sldId id="466" r:id="rId30"/>
    <p:sldId id="468" r:id="rId31"/>
    <p:sldId id="357" r:id="rId32"/>
    <p:sldId id="295" r:id="rId33"/>
    <p:sldId id="384" r:id="rId34"/>
    <p:sldId id="382" r:id="rId35"/>
    <p:sldId id="381" r:id="rId36"/>
    <p:sldId id="298" r:id="rId37"/>
    <p:sldId id="297" r:id="rId38"/>
    <p:sldId id="313" r:id="rId39"/>
    <p:sldId id="314" r:id="rId40"/>
    <p:sldId id="315" r:id="rId41"/>
    <p:sldId id="409" r:id="rId42"/>
    <p:sldId id="316" r:id="rId43"/>
    <p:sldId id="319" r:id="rId44"/>
    <p:sldId id="322" r:id="rId45"/>
    <p:sldId id="321" r:id="rId46"/>
    <p:sldId id="469" r:id="rId47"/>
    <p:sldId id="358" r:id="rId48"/>
    <p:sldId id="320" r:id="rId49"/>
    <p:sldId id="529" r:id="rId50"/>
    <p:sldId id="531" r:id="rId51"/>
    <p:sldId id="530" r:id="rId52"/>
    <p:sldId id="398" r:id="rId53"/>
    <p:sldId id="257" r:id="rId54"/>
    <p:sldId id="377" r:id="rId55"/>
    <p:sldId id="492" r:id="rId56"/>
    <p:sldId id="378" r:id="rId57"/>
    <p:sldId id="494" r:id="rId58"/>
    <p:sldId id="497" r:id="rId59"/>
    <p:sldId id="498" r:id="rId60"/>
    <p:sldId id="518" r:id="rId61"/>
    <p:sldId id="484" r:id="rId62"/>
    <p:sldId id="495" r:id="rId63"/>
    <p:sldId id="501" r:id="rId64"/>
    <p:sldId id="503" r:id="rId65"/>
    <p:sldId id="506" r:id="rId66"/>
    <p:sldId id="520" r:id="rId67"/>
    <p:sldId id="328" r:id="rId68"/>
    <p:sldId id="339" r:id="rId69"/>
    <p:sldId id="329" r:id="rId70"/>
    <p:sldId id="333" r:id="rId71"/>
    <p:sldId id="334" r:id="rId72"/>
    <p:sldId id="341" r:id="rId73"/>
    <p:sldId id="342" r:id="rId74"/>
    <p:sldId id="344" r:id="rId75"/>
    <p:sldId id="426" r:id="rId76"/>
    <p:sldId id="534" r:id="rId77"/>
    <p:sldId id="480" r:id="rId78"/>
    <p:sldId id="535" r:id="rId79"/>
    <p:sldId id="536" r:id="rId80"/>
    <p:sldId id="332" r:id="rId81"/>
    <p:sldId id="411" r:id="rId82"/>
    <p:sldId id="336" r:id="rId83"/>
    <p:sldId id="413" r:id="rId84"/>
    <p:sldId id="337" r:id="rId85"/>
    <p:sldId id="415" r:id="rId86"/>
    <p:sldId id="340" r:id="rId87"/>
    <p:sldId id="310" r:id="rId88"/>
    <p:sldId id="346" r:id="rId89"/>
    <p:sldId id="351" r:id="rId90"/>
    <p:sldId id="353" r:id="rId91"/>
    <p:sldId id="352" r:id="rId92"/>
    <p:sldId id="350" r:id="rId93"/>
    <p:sldId id="372" r:id="rId94"/>
    <p:sldId id="373" r:id="rId95"/>
    <p:sldId id="374" r:id="rId96"/>
    <p:sldId id="312" r:id="rId97"/>
    <p:sldId id="324" r:id="rId98"/>
    <p:sldId id="326" r:id="rId99"/>
    <p:sldId id="309" r:id="rId100"/>
    <p:sldId id="325" r:id="rId101"/>
    <p:sldId id="360" r:id="rId102"/>
    <p:sldId id="522" r:id="rId103"/>
    <p:sldId id="479" r:id="rId104"/>
    <p:sldId id="477" r:id="rId105"/>
    <p:sldId id="476" r:id="rId106"/>
    <p:sldId id="465" r:id="rId107"/>
    <p:sldId id="361" r:id="rId108"/>
    <p:sldId id="364" r:id="rId109"/>
    <p:sldId id="367" r:id="rId110"/>
    <p:sldId id="368" r:id="rId111"/>
    <p:sldId id="524" r:id="rId112"/>
    <p:sldId id="363" r:id="rId113"/>
    <p:sldId id="366" r:id="rId114"/>
    <p:sldId id="311" r:id="rId115"/>
    <p:sldId id="488" r:id="rId116"/>
    <p:sldId id="487" r:id="rId117"/>
    <p:sldId id="516" r:id="rId118"/>
    <p:sldId id="514" r:id="rId119"/>
    <p:sldId id="537" r:id="rId120"/>
    <p:sldId id="538" r:id="rId121"/>
    <p:sldId id="540" r:id="rId122"/>
    <p:sldId id="386" r:id="rId123"/>
    <p:sldId id="403" r:id="rId124"/>
    <p:sldId id="402" r:id="rId125"/>
    <p:sldId id="405" r:id="rId126"/>
    <p:sldId id="397" r:id="rId127"/>
    <p:sldId id="400" r:id="rId128"/>
    <p:sldId id="420" r:id="rId129"/>
    <p:sldId id="448" r:id="rId130"/>
    <p:sldId id="394" r:id="rId131"/>
    <p:sldId id="395" r:id="rId132"/>
    <p:sldId id="396" r:id="rId133"/>
    <p:sldId id="449" r:id="rId134"/>
    <p:sldId id="391" r:id="rId135"/>
    <p:sldId id="392" r:id="rId136"/>
    <p:sldId id="393" r:id="rId137"/>
    <p:sldId id="416" r:id="rId138"/>
    <p:sldId id="417" r:id="rId139"/>
    <p:sldId id="450" r:id="rId140"/>
    <p:sldId id="433" r:id="rId141"/>
    <p:sldId id="435" r:id="rId142"/>
    <p:sldId id="436" r:id="rId143"/>
    <p:sldId id="434" r:id="rId144"/>
    <p:sldId id="437" r:id="rId145"/>
    <p:sldId id="455" r:id="rId146"/>
    <p:sldId id="463" r:id="rId147"/>
    <p:sldId id="428" r:id="rId148"/>
    <p:sldId id="499" r:id="rId149"/>
    <p:sldId id="460" r:id="rId150"/>
    <p:sldId id="458" r:id="rId1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85006" autoAdjust="0"/>
  </p:normalViewPr>
  <p:slideViewPr>
    <p:cSldViewPr snapToGrid="0">
      <p:cViewPr varScale="1">
        <p:scale>
          <a:sx n="74" d="100"/>
          <a:sy n="74" d="100"/>
        </p:scale>
        <p:origin x="91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120653\Documents\Fields%20of%20green%20-%20Retirement%20(start%20funding%20late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120653\Documents\Fields%20of%20green%20-%20Retirement%20(start%20funding%20late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120653\Documents\Fields%20of%20green%20-%20Retirement%20(start%20funding%20late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120653\Documents\Fields%20of%20green%20-%20Retirement%20(not%20using%20max%20match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aseline="0" dirty="0"/>
              <a:t>Makeup of $3.4 million retirement</a:t>
            </a:r>
            <a:r>
              <a:rPr lang="en-US" dirty="0"/>
              <a:t>  </a:t>
            </a:r>
          </a:p>
        </c:rich>
      </c:tx>
      <c:layout>
        <c:manualLayout>
          <c:xMode val="edge"/>
          <c:yMode val="edge"/>
          <c:x val="0.27409309170458929"/>
          <c:y val="3.8631243071361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64-48D2-8B20-912D4AD1DC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64-48D2-8B20-912D4AD1DCD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F64-48D2-8B20-912D4AD1DCD4}"/>
              </c:ext>
            </c:extLst>
          </c:dPt>
          <c:dLbls>
            <c:dLbl>
              <c:idx val="0"/>
              <c:layout>
                <c:manualLayout>
                  <c:x val="8.4076990376202973E-4"/>
                  <c:y val="9.885660010730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64-48D2-8B20-912D4AD1DCD4}"/>
                </c:ext>
              </c:extLst>
            </c:dLbl>
            <c:dLbl>
              <c:idx val="1"/>
              <c:layout>
                <c:manualLayout>
                  <c:x val="5.6557417993050335E-2"/>
                  <c:y val="2.9263683226174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64-48D2-8B20-912D4AD1DCD4}"/>
                </c:ext>
              </c:extLst>
            </c:dLbl>
            <c:dLbl>
              <c:idx val="2"/>
              <c:layout>
                <c:manualLayout>
                  <c:x val="5.0706911636045494E-2"/>
                  <c:y val="-0.21884951881014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64-48D2-8B20-912D4AD1DCD4}"/>
                </c:ext>
              </c:extLst>
            </c:dLbl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'start at 21'!$I$9:$I$11</c:f>
              <c:strCache>
                <c:ptCount val="3"/>
                <c:pt idx="0">
                  <c:v>Employee</c:v>
                </c:pt>
                <c:pt idx="1">
                  <c:v>Employer</c:v>
                </c:pt>
                <c:pt idx="2">
                  <c:v>Earnings</c:v>
                </c:pt>
              </c:strCache>
            </c:strRef>
          </c:cat>
          <c:val>
            <c:numRef>
              <c:f>'start at 21'!$J$9:$J$11</c:f>
              <c:numCache>
                <c:formatCode>_(* #,##0.0_);_(* \(#,##0.0\);_(* "-"??_);_(@_)</c:formatCode>
                <c:ptCount val="3"/>
                <c:pt idx="0">
                  <c:v>0.20485147415117719</c:v>
                </c:pt>
                <c:pt idx="1">
                  <c:v>0.20485147415117719</c:v>
                </c:pt>
                <c:pt idx="2">
                  <c:v>2.9893476517412489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64-48D2-8B20-912D4AD1D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Makeup</a:t>
            </a:r>
            <a:r>
              <a:rPr lang="en-US" baseline="0" dirty="0"/>
              <a:t> of $12.8 million retirement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25132030460139348"/>
          <c:y val="3.8631346578366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FD-42D6-BA9D-30E31D094A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FD-42D6-BA9D-30E31D094A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5FD-42D6-BA9D-30E31D094AAA}"/>
              </c:ext>
            </c:extLst>
          </c:dPt>
          <c:dLbls>
            <c:dLbl>
              <c:idx val="0"/>
              <c:layout>
                <c:manualLayout>
                  <c:x val="5.5976429149246838E-2"/>
                  <c:y val="9.8857004189105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FD-42D6-BA9D-30E31D094AAA}"/>
                </c:ext>
              </c:extLst>
            </c:dLbl>
            <c:dLbl>
              <c:idx val="1"/>
              <c:layout>
                <c:manualLayout>
                  <c:x val="0.10366526632736296"/>
                  <c:y val="5.728092988824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FD-42D6-BA9D-30E31D094AAA}"/>
                </c:ext>
              </c:extLst>
            </c:dLbl>
            <c:dLbl>
              <c:idx val="2"/>
              <c:layout>
                <c:manualLayout>
                  <c:x val="5.0706911636045494E-2"/>
                  <c:y val="-0.21884951881014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FD-42D6-BA9D-30E31D094AAA}"/>
                </c:ext>
              </c:extLst>
            </c:dLbl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'start at 21'!$I$9:$I$11</c:f>
              <c:strCache>
                <c:ptCount val="3"/>
                <c:pt idx="0">
                  <c:v>Employee</c:v>
                </c:pt>
                <c:pt idx="1">
                  <c:v>Employer</c:v>
                </c:pt>
                <c:pt idx="2">
                  <c:v>Earnings</c:v>
                </c:pt>
              </c:strCache>
            </c:strRef>
          </c:cat>
          <c:val>
            <c:numRef>
              <c:f>'start at 21'!$J$9:$J$11</c:f>
              <c:numCache>
                <c:formatCode>_(* #,##0.0_);_(* \(#,##0.0\);_(* "-"??_);_(@_)</c:formatCode>
                <c:ptCount val="3"/>
                <c:pt idx="0">
                  <c:v>0.20485147415117719</c:v>
                </c:pt>
                <c:pt idx="1">
                  <c:v>0.20485147415117719</c:v>
                </c:pt>
                <c:pt idx="2">
                  <c:v>12.360239936590752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FD-42D6-BA9D-30E31D094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 Retirement Payout using 8% return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69588381818909E-2"/>
          <c:y val="0.11209263569021591"/>
          <c:w val="0.92862699542610283"/>
          <c:h val="0.73465901350763807"/>
        </c:manualLayout>
      </c:layout>
      <c:barChart>
        <c:barDir val="col"/>
        <c:grouping val="stacked"/>
        <c:varyColors val="0"/>
        <c:ser>
          <c:idx val="0"/>
          <c:order val="0"/>
          <c:tx>
            <c:v>Payout in Million $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5846400944635078E-3"/>
                  <c:y val="-0.359944212369860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82-4D86-A013-D47B23E626E5}"/>
                </c:ext>
              </c:extLst>
            </c:dLbl>
            <c:dLbl>
              <c:idx val="1"/>
              <c:layout>
                <c:manualLayout>
                  <c:x val="2.7777777777777779E-3"/>
                  <c:y val="-0.21296296296296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82-4D86-A013-D47B23E626E5}"/>
                </c:ext>
              </c:extLst>
            </c:dLbl>
            <c:dLbl>
              <c:idx val="2"/>
              <c:layout>
                <c:manualLayout>
                  <c:x val="-2.7777777777777779E-3"/>
                  <c:y val="-0.129629629629629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82-4D86-A013-D47B23E626E5}"/>
                </c:ext>
              </c:extLst>
            </c:dLbl>
            <c:dLbl>
              <c:idx val="3"/>
              <c:layout>
                <c:manualLayout>
                  <c:x val="-2.7777777777777779E-3"/>
                  <c:y val="-8.7962962962962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82-4D86-A013-D47B23E626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Age 21</c:v>
              </c:pt>
              <c:pt idx="1">
                <c:v> Age 31</c:v>
              </c:pt>
              <c:pt idx="2">
                <c:v> Age 41</c:v>
              </c:pt>
              <c:pt idx="3">
                <c:v> Age 51</c:v>
              </c:pt>
            </c:strLit>
          </c:cat>
          <c:val>
            <c:numRef>
              <c:f>Summary!$D$14:$D$17</c:f>
              <c:numCache>
                <c:formatCode>_(* #,##0.00_);_(* \(#,##0.00\);_(* "-"??_);_(@_)</c:formatCode>
                <c:ptCount val="4"/>
                <c:pt idx="0">
                  <c:v>3.3990506000436032</c:v>
                </c:pt>
                <c:pt idx="1">
                  <c:v>1.4958794094976864</c:v>
                </c:pt>
                <c:pt idx="2">
                  <c:v>0.62845251724940121</c:v>
                </c:pt>
                <c:pt idx="3">
                  <c:v>0.23824082388266057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2-4D86-A013-D47B23E62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754144"/>
        <c:axId val="279752576"/>
      </c:barChart>
      <c:catAx>
        <c:axId val="2797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52576"/>
        <c:crosses val="autoZero"/>
        <c:auto val="0"/>
        <c:lblAlgn val="ctr"/>
        <c:lblOffset val="100"/>
        <c:noMultiLvlLbl val="0"/>
      </c:catAx>
      <c:valAx>
        <c:axId val="27975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5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Retirement balance (million $) </a:t>
            </a:r>
          </a:p>
        </c:rich>
      </c:tx>
      <c:layout>
        <c:manualLayout>
          <c:xMode val="edge"/>
          <c:yMode val="edge"/>
          <c:x val="0.25132030460139348"/>
          <c:y val="3.8631346578366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63-49C5-8D00-C8102FF5CA2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63-49C5-8D00-C8102FF5CA2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63-49C5-8D00-C8102FF5CA21}"/>
              </c:ext>
            </c:extLst>
          </c:dPt>
          <c:dLbls>
            <c:dLbl>
              <c:idx val="0"/>
              <c:layout>
                <c:manualLayout>
                  <c:x val="8.4076990376202973E-4"/>
                  <c:y val="9.885660010730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63-49C5-8D00-C8102FF5CA21}"/>
                </c:ext>
              </c:extLst>
            </c:dLbl>
            <c:dLbl>
              <c:idx val="1"/>
              <c:layout>
                <c:manualLayout>
                  <c:x val="2.40249343832021E-2"/>
                  <c:y val="6.661990110352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63-49C5-8D00-C8102FF5CA21}"/>
                </c:ext>
              </c:extLst>
            </c:dLbl>
            <c:dLbl>
              <c:idx val="2"/>
              <c:layout>
                <c:manualLayout>
                  <c:x val="5.0706911636045494E-2"/>
                  <c:y val="-0.21884951881014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63-49C5-8D00-C8102FF5C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'start at 21'!$I$9:$I$11</c:f>
              <c:strCache>
                <c:ptCount val="3"/>
                <c:pt idx="0">
                  <c:v>Employee</c:v>
                </c:pt>
                <c:pt idx="1">
                  <c:v>Employer</c:v>
                </c:pt>
                <c:pt idx="2">
                  <c:v>Earnings</c:v>
                </c:pt>
              </c:strCache>
            </c:strRef>
          </c:cat>
          <c:val>
            <c:numRef>
              <c:f>'start at 21'!$J$9:$J$11</c:f>
              <c:numCache>
                <c:formatCode>_(* #,##0.00_);_(* \(#,##0.00\);_(* "-"??_);_(@_)</c:formatCode>
                <c:ptCount val="3"/>
                <c:pt idx="0">
                  <c:v>0.20485147415117719</c:v>
                </c:pt>
                <c:pt idx="1">
                  <c:v>0.20485147415117719</c:v>
                </c:pt>
                <c:pt idx="2">
                  <c:v>2.9893476517412489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63-49C5-8D00-C8102FF5C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 % of retirement balance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27-4894-9ABF-9BFFFAA64B4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27-4894-9ABF-9BFFFAA64B4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827-4894-9ABF-9BFFFAA64B42}"/>
              </c:ext>
            </c:extLst>
          </c:dPt>
          <c:dLbls>
            <c:dLbl>
              <c:idx val="2"/>
              <c:layout>
                <c:manualLayout>
                  <c:x val="4.3634405074365702E-2"/>
                  <c:y val="-0.25894500992254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7-4894-9ABF-9BFFFAA64B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'start at 21'!$I$27:$I$29</c:f>
              <c:strCache>
                <c:ptCount val="3"/>
                <c:pt idx="0">
                  <c:v>Employee</c:v>
                </c:pt>
                <c:pt idx="1">
                  <c:v>Employer</c:v>
                </c:pt>
                <c:pt idx="2">
                  <c:v>Earnings</c:v>
                </c:pt>
              </c:strCache>
            </c:strRef>
          </c:cat>
          <c:val>
            <c:numRef>
              <c:f>'start at 21'!$J$27:$J$29</c:f>
              <c:numCache>
                <c:formatCode>0%</c:formatCode>
                <c:ptCount val="3"/>
                <c:pt idx="0">
                  <c:v>6.0267262319822289E-2</c:v>
                </c:pt>
                <c:pt idx="1">
                  <c:v>6.0267262319822289E-2</c:v>
                </c:pt>
                <c:pt idx="2">
                  <c:v>0.87946547536035546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27-4894-9ABF-9BFFFAA64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 Retirement Payout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751715703214851E-2"/>
          <c:y val="0.10585069395393713"/>
          <c:w val="0.91724828429678518"/>
          <c:h val="0.778516039606799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Summary!$D$12</c:f>
              <c:strCache>
                <c:ptCount val="1"/>
                <c:pt idx="0">
                  <c:v>Payout in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0.38856528876689872"/>
                </c:manualLayout>
              </c:layout>
              <c:tx>
                <c:rich>
                  <a:bodyPr/>
                  <a:lstStyle/>
                  <a:p>
                    <a:fld id="{974B6869-614E-4754-9D73-9933EF0CB22C}" type="VALUE">
                      <a:rPr lang="en-US" sz="1500" baseline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B2B-42F0-9E82-C66DA7D69F45}"/>
                </c:ext>
              </c:extLst>
            </c:dLbl>
            <c:dLbl>
              <c:idx val="1"/>
              <c:layout>
                <c:manualLayout>
                  <c:x val="-5.5555555555555558E-3"/>
                  <c:y val="-0.295260295260295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B-42F0-9E82-C66DA7D69F45}"/>
                </c:ext>
              </c:extLst>
            </c:dLbl>
            <c:dLbl>
              <c:idx val="2"/>
              <c:layout>
                <c:manualLayout>
                  <c:x val="-1.5605324324869034E-3"/>
                  <c:y val="-0.24241791068692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B-42F0-9E82-C66DA7D69F45}"/>
                </c:ext>
              </c:extLst>
            </c:dLbl>
            <c:dLbl>
              <c:idx val="3"/>
              <c:layout>
                <c:manualLayout>
                  <c:x val="-5.6699534823557354E-3"/>
                  <c:y val="-0.1858619193383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2B-42F0-9E82-C66DA7D69F45}"/>
                </c:ext>
              </c:extLst>
            </c:dLbl>
            <c:dLbl>
              <c:idx val="4"/>
              <c:layout>
                <c:manualLayout>
                  <c:x val="-2.7777777777777779E-3"/>
                  <c:y val="-8.7962962962962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2B-42F0-9E82-C66DA7D69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Summary!$C$13:$C$18</c:f>
              <c:strCache>
                <c:ptCount val="5"/>
                <c:pt idx="0">
                  <c:v>5%</c:v>
                </c:pt>
                <c:pt idx="1">
                  <c:v>4%</c:v>
                </c:pt>
                <c:pt idx="2">
                  <c:v>3%</c:v>
                </c:pt>
                <c:pt idx="3">
                  <c:v>2%</c:v>
                </c:pt>
                <c:pt idx="4">
                  <c:v>1%</c:v>
                </c:pt>
              </c:strCache>
            </c:strRef>
          </c:cat>
          <c:val>
            <c:numRef>
              <c:f>Summary!$D$13:$D$18</c:f>
              <c:numCache>
                <c:formatCode>_(* #,##0.00_);_(* \(#,##0.00\);_(* "-"??_);_(@_)</c:formatCode>
                <c:ptCount val="5"/>
                <c:pt idx="0">
                  <c:v>3.3990506000436032</c:v>
                </c:pt>
                <c:pt idx="1">
                  <c:v>2.7192404800348835</c:v>
                </c:pt>
                <c:pt idx="2">
                  <c:v>2.0394303600261625</c:v>
                </c:pt>
                <c:pt idx="3">
                  <c:v>1.3596202400174418</c:v>
                </c:pt>
                <c:pt idx="4">
                  <c:v>0.67981012000872088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2B-42F0-9E82-C66DA7D69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753752"/>
        <c:axId val="279752184"/>
      </c:barChart>
      <c:catAx>
        <c:axId val="279753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of 401(k) matching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52184"/>
        <c:crosses val="autoZero"/>
        <c:auto val="0"/>
        <c:lblAlgn val="ctr"/>
        <c:lblOffset val="100"/>
        <c:noMultiLvlLbl val="0"/>
      </c:catAx>
      <c:valAx>
        <c:axId val="27975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Retirement (million 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5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0.27096</cdr:x>
      <cdr:y>0.25205</cdr:y>
    </cdr:from>
    <cdr:to>
      <cdr:x>0.36401</cdr:x>
      <cdr:y>0.31352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2813" y="1235947"/>
          <a:ext cx="914400" cy="30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0.25091</cdr:x>
      <cdr:y>0.12295</cdr:y>
    </cdr:from>
    <cdr:to>
      <cdr:x>0.37872</cdr:x>
      <cdr:y>0.17827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65763" y="602915"/>
          <a:ext cx="1256026" cy="27126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bg1"/>
              </a:solidFill>
            </a:rPr>
            <a:t>6% own money</a:t>
          </a:r>
        </a:p>
      </cdr:txBody>
    </cdr:sp>
  </cdr:relSizeAnchor>
  <cdr:relSizeAnchor xmlns:cdr="http://schemas.openxmlformats.org/drawingml/2006/chartDrawing">
    <cdr:from>
      <cdr:x>0.21166</cdr:x>
      <cdr:y>0.15164</cdr:y>
    </cdr:from>
    <cdr:to>
      <cdr:x>0.2362</cdr:x>
      <cdr:y>0.20082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2080044" y="743577"/>
          <a:ext cx="241125" cy="24116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4DF7A-A356-4AD9-8642-A469C594004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2F38-8A09-4DD5-B73F-B671495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2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2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2F38-8A09-4DD5-B73F-B6714951EB4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5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2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1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3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1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6CCE-D5A7-41E5-8AFD-A6A544E6084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27E3F-6A3A-473B-A9DB-CF0E3EBA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4.e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4.e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7.emf"/><Relationship Id="rId4" Type="http://schemas.openxmlformats.org/officeDocument/2006/relationships/package" Target="../embeddings/Microsoft_Excel_Worksheet3.xlsx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8.emf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www.google.com/url?sa=i&amp;rct=j&amp;q=&amp;esrc=s&amp;source=images&amp;cd=&amp;cad=rja&amp;uact=8&amp;ved=0ahUKEwi3rrSo0JjNAhVDAZoKHbCMBD0QjRwIBw&amp;url=http://www.allposters.com/-sp/1940s-Elderly-Man-Shoveling-Coal-into-Furnace-in-a-Basement-Posters_i10557903_.htm&amp;bvm=bv.124088155,d.bGs&amp;psig=AFQjCNEP_oUZqgiVlW9GtCXxt3DTJiQSmw&amp;ust=14654820447928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www.google.com/url?sa=i&amp;rct=j&amp;q=&amp;esrc=s&amp;source=images&amp;cd=&amp;cad=rja&amp;uact=8&amp;ved=0ahUKEwi3rrSo0JjNAhVDAZoKHbCMBD0QjRwIBw&amp;url=http://www.allposters.com/-sp/1940s-Elderly-Man-Shoveling-Coal-into-Furnace-in-a-Basement-Posters_i10557903_.htm&amp;bvm=bv.124088155,d.bGs&amp;psig=AFQjCNEP_oUZqgiVlW9GtCXxt3DTJiQSmw&amp;ust=14654820447928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3rrSo0JjNAhVDAZoKHbCMBD0QjRwIBw&amp;url=http://www.allposters.com/-sp/1940s-Elderly-Man-Shoveling-Coal-into-Furnace-in-a-Basement-Posters_i10557903_.htm&amp;bvm=bv.124088155,d.bGs&amp;psig=AFQjCNEP_oUZqgiVlW9GtCXxt3DTJiQSmw&amp;ust=14654820447928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037" y="693336"/>
            <a:ext cx="668215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        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KACTE Conference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1722459"/>
            <a:ext cx="287382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Louisville, KY</a:t>
            </a:r>
          </a:p>
          <a:p>
            <a:r>
              <a:rPr lang="en-US" sz="2400" dirty="0"/>
              <a:t>July 24 &amp; 25,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9603" y="5037307"/>
            <a:ext cx="640758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Speaker: 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Terry Brown</a:t>
            </a:r>
          </a:p>
          <a:p>
            <a:r>
              <a:rPr lang="en-US" sz="3200" dirty="0"/>
              <a:t>Topic: 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Saving our Future Generations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191" y="2938131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4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240" y="236297"/>
            <a:ext cx="45688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Who I am not……………..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9019" y="2389517"/>
            <a:ext cx="87789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Dave Ramsey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Suze </a:t>
            </a:r>
            <a:r>
              <a:rPr lang="en-US" sz="3200" dirty="0" err="1"/>
              <a:t>Orman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One who will advise you to brownbag your lunch </a:t>
            </a:r>
          </a:p>
          <a:p>
            <a:r>
              <a:rPr lang="en-US" sz="3200" dirty="0"/>
              <a:t>   until you retire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090" y="1416424"/>
            <a:ext cx="2908286" cy="2384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4" y="3433483"/>
            <a:ext cx="3064745" cy="21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71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59" y="1376080"/>
            <a:ext cx="5136777" cy="37116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53009" y="3231914"/>
            <a:ext cx="52891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39726283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01" y="1335886"/>
            <a:ext cx="5136777" cy="35054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53009" y="3231914"/>
            <a:ext cx="52891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8041" y="4734342"/>
            <a:ext cx="105661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have difficulty grasping future retirement concerns, so we ignore</a:t>
            </a:r>
          </a:p>
          <a:p>
            <a:r>
              <a:rPr lang="en-US" sz="2800" dirty="0"/>
              <a:t>     and enjoy the flexible waistband of the sweats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put this part of our life on financial cruise….. we stay comfortable</a:t>
            </a:r>
          </a:p>
          <a:p>
            <a:r>
              <a:rPr lang="en-US" sz="2800" dirty="0"/>
              <a:t>   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4772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326" y="1835548"/>
            <a:ext cx="1136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 why do we have trouble grasping future retirement concerns???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808" y="2687571"/>
            <a:ext cx="266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9875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326" y="1835548"/>
            <a:ext cx="1136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 why do we have trouble grasping future retirement concerns???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808" y="2687571"/>
            <a:ext cx="7302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are dealing with the future (or uncertainty)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3492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07" y="1856331"/>
            <a:ext cx="1136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 why do we have trouble grasping future retirement concerns???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808" y="2687571"/>
            <a:ext cx="73021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are dealing with the future (or uncertainty)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know how much money we will need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4700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798" y="1742030"/>
            <a:ext cx="1136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 why do we have trouble grasping future retirement concerns???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5117" y="2625226"/>
            <a:ext cx="73021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are dealing with the future (or uncertainty)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know how much money we will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know how long we have to live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2028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453" y="1710857"/>
            <a:ext cx="11363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 why do we have trouble grasping future retirement concerns???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808" y="2687571"/>
            <a:ext cx="96287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are dealing with the future (or uncertainty)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know how much money we will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know how long we have to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do not take the time to estimate where we currently stand </a:t>
            </a:r>
          </a:p>
        </p:txBody>
      </p:sp>
    </p:spTree>
    <p:extLst>
      <p:ext uri="{BB962C8B-B14F-4D97-AF65-F5344CB8AC3E}">
        <p14:creationId xmlns:p14="http://schemas.microsoft.com/office/powerpoint/2010/main" val="11952903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138" y="2078333"/>
            <a:ext cx="865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 what can a person do to better prepare for retirement?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3094892"/>
            <a:ext cx="3044650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651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7551" y="1999129"/>
            <a:ext cx="86572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So what can a person do to better prepare for retirement?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306" y="3003176"/>
            <a:ext cx="560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Start the 401(k)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6418487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7551" y="1999129"/>
            <a:ext cx="86572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So what can a person do to better prepare for retirement?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306" y="3003176"/>
            <a:ext cx="56032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Start the 401(k) as soon as possible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Maximize the match</a:t>
            </a:r>
          </a:p>
        </p:txBody>
      </p:sp>
    </p:spTree>
    <p:extLst>
      <p:ext uri="{BB962C8B-B14F-4D97-AF65-F5344CB8AC3E}">
        <p14:creationId xmlns:p14="http://schemas.microsoft.com/office/powerpoint/2010/main" val="40004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169" y="603850"/>
            <a:ext cx="39292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Who I am 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483" y="2078966"/>
            <a:ext cx="791043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 practical person who values simplicity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One who believes life is not a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 </a:t>
            </a:r>
            <a:r>
              <a:rPr lang="en-US" sz="3600" u="sng" dirty="0"/>
              <a:t>realist</a:t>
            </a:r>
            <a:r>
              <a:rPr lang="en-US" sz="3600" dirty="0"/>
              <a:t> who is also an </a:t>
            </a:r>
            <a:r>
              <a:rPr lang="en-US" sz="3600" u="sng" dirty="0"/>
              <a:t>optimist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298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7551" y="1999129"/>
            <a:ext cx="86572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So what can a person do to better prepare for retirement?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306" y="3003176"/>
            <a:ext cx="62955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Start the 401(k) as soon as possible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Maximize the match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7030A0"/>
                </a:solidFill>
              </a:rPr>
              <a:t>Weigh yourself financially each quarter</a:t>
            </a:r>
          </a:p>
        </p:txBody>
      </p:sp>
    </p:spTree>
    <p:extLst>
      <p:ext uri="{BB962C8B-B14F-4D97-AF65-F5344CB8AC3E}">
        <p14:creationId xmlns:p14="http://schemas.microsoft.com/office/powerpoint/2010/main" val="3567768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7551" y="1999129"/>
            <a:ext cx="86572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So what can a person do to better prepare for retirement?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306" y="3003176"/>
            <a:ext cx="759355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Start the 401(k) as soon as possible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Maximize the match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7030A0"/>
                </a:solidFill>
              </a:rPr>
              <a:t>Weigh yourself financially each quarter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7030A0"/>
                </a:solidFill>
              </a:rPr>
              <a:t>In order to know where we wish to be, we must</a:t>
            </a:r>
          </a:p>
          <a:p>
            <a:r>
              <a:rPr lang="en-US" sz="2800" b="1" i="1" dirty="0">
                <a:solidFill>
                  <a:srgbClr val="7030A0"/>
                </a:solidFill>
              </a:rPr>
              <a:t>    first know where we are</a:t>
            </a:r>
          </a:p>
        </p:txBody>
      </p:sp>
    </p:spTree>
    <p:extLst>
      <p:ext uri="{BB962C8B-B14F-4D97-AF65-F5344CB8AC3E}">
        <p14:creationId xmlns:p14="http://schemas.microsoft.com/office/powerpoint/2010/main" val="37454400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918" y="1613647"/>
            <a:ext cx="732046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Net worth = Assets you own minus Debt you owe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135861"/>
              </p:ext>
            </p:extLst>
          </p:nvPr>
        </p:nvGraphicFramePr>
        <p:xfrm>
          <a:off x="2632668" y="2510117"/>
          <a:ext cx="5596932" cy="307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Worksheet" r:id="rId3" imgW="2849794" imgH="2590704" progId="Excel.Sheet.8">
                  <p:embed/>
                </p:oleObj>
              </mc:Choice>
              <mc:Fallback>
                <p:oleObj name="Worksheet" r:id="rId3" imgW="2849794" imgH="259070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2668" y="2510117"/>
                        <a:ext cx="5596932" cy="3076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3248" y="6039059"/>
            <a:ext cx="65129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Try this exercise…………………….you will be surprised</a:t>
            </a:r>
          </a:p>
        </p:txBody>
      </p:sp>
    </p:spTree>
    <p:extLst>
      <p:ext uri="{BB962C8B-B14F-4D97-AF65-F5344CB8AC3E}">
        <p14:creationId xmlns:p14="http://schemas.microsoft.com/office/powerpoint/2010/main" val="13485432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894"/>
            <a:ext cx="5014127" cy="480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479" y="2180492"/>
            <a:ext cx="5999591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Weigh your net worth quarterly for</a:t>
            </a:r>
          </a:p>
          <a:p>
            <a:r>
              <a:rPr lang="en-US" sz="2800" dirty="0"/>
              <a:t>     financial feedback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will keep you engaged with your</a:t>
            </a:r>
          </a:p>
          <a:p>
            <a:r>
              <a:rPr lang="en-US" sz="2800" dirty="0"/>
              <a:t>      long-term financial goals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Avoid financial cruise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429701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543" y="4930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71" y="905435"/>
            <a:ext cx="1971675" cy="3971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56" y="1139390"/>
            <a:ext cx="1710962" cy="3477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146" y="5379218"/>
            <a:ext cx="1154739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800" dirty="0"/>
              <a:t>My heartfelt concern is when our younger generation considers retirement, </a:t>
            </a:r>
          </a:p>
          <a:p>
            <a:r>
              <a:rPr lang="en-US" sz="2800" dirty="0"/>
              <a:t>   they will find out they have no hope of enjoying a comfortable life after</a:t>
            </a:r>
          </a:p>
          <a:p>
            <a:r>
              <a:rPr lang="en-US" sz="2800" dirty="0"/>
              <a:t>   leaving the work force.  Sadly, it will then be too late.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5810" y="2474474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 else……………………………………..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28176773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447" y="607211"/>
            <a:ext cx="664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we must teach our youth</a:t>
            </a:r>
          </a:p>
        </p:txBody>
      </p:sp>
    </p:spTree>
    <p:extLst>
      <p:ext uri="{BB962C8B-B14F-4D97-AF65-F5344CB8AC3E}">
        <p14:creationId xmlns:p14="http://schemas.microsoft.com/office/powerpoint/2010/main" val="359404148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493" y="555256"/>
            <a:ext cx="664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we must teach our youth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45" y="1683328"/>
            <a:ext cx="7393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Don’t just preach “save, save, save………..”</a:t>
            </a:r>
          </a:p>
        </p:txBody>
      </p:sp>
    </p:spTree>
    <p:extLst>
      <p:ext uri="{BB962C8B-B14F-4D97-AF65-F5344CB8AC3E}">
        <p14:creationId xmlns:p14="http://schemas.microsoft.com/office/powerpoint/2010/main" val="205648976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483" y="596820"/>
            <a:ext cx="664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we must teach our youth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2023" y="1548247"/>
            <a:ext cx="889538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Don’t just preach “save, save, save………..”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Must explain “why” times are different today (true</a:t>
            </a:r>
          </a:p>
          <a:p>
            <a:r>
              <a:rPr lang="en-US" sz="3200" dirty="0"/>
              <a:t>   pension vs. 401(k) plan)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   </a:t>
            </a:r>
          </a:p>
          <a:p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744692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693" y="596820"/>
            <a:ext cx="664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we must teach our youth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45" y="1683328"/>
            <a:ext cx="889538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Don’t just preach “save, save, save………..”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Must explain “why” times are different today (true</a:t>
            </a:r>
          </a:p>
          <a:p>
            <a:r>
              <a:rPr lang="en-US" sz="3200" dirty="0"/>
              <a:t>   pension vs. 401(k)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Stress that the 401(k) is probably going to be</a:t>
            </a:r>
          </a:p>
          <a:p>
            <a:r>
              <a:rPr lang="en-US" sz="3200" dirty="0"/>
              <a:t>   the only life raft out there</a:t>
            </a:r>
          </a:p>
          <a:p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9136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8" y="1867401"/>
            <a:ext cx="9757063" cy="4103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1395" y="1405736"/>
            <a:ext cx="35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Retirement savings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3328" y="1636568"/>
            <a:ext cx="410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0000"/>
                </a:highlight>
              </a:rPr>
              <a:t>Need for life insurance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6945" y="207818"/>
            <a:ext cx="8078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Investments &amp; Insurance – </a:t>
            </a:r>
            <a:r>
              <a:rPr lang="en-US" sz="3200" dirty="0">
                <a:solidFill>
                  <a:srgbClr val="00B0F0"/>
                </a:solidFill>
              </a:rPr>
              <a:t>early stage of career</a:t>
            </a:r>
          </a:p>
        </p:txBody>
      </p:sp>
    </p:spTree>
    <p:extLst>
      <p:ext uri="{BB962C8B-B14F-4D97-AF65-F5344CB8AC3E}">
        <p14:creationId xmlns:p14="http://schemas.microsoft.com/office/powerpoint/2010/main" val="414821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286" y="207034"/>
            <a:ext cx="6490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Who is my audience??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2" y="1526876"/>
            <a:ext cx="9661585" cy="46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600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036618"/>
            <a:ext cx="9753600" cy="3449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7131" y="1345623"/>
            <a:ext cx="376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0000"/>
                </a:highlight>
              </a:rPr>
              <a:t>Need for life insurance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1395" y="1405736"/>
            <a:ext cx="390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Retirement savings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2476" y="228600"/>
            <a:ext cx="783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Investments &amp; Insurance – </a:t>
            </a:r>
            <a:r>
              <a:rPr lang="en-US" sz="3200" dirty="0">
                <a:solidFill>
                  <a:srgbClr val="00B0F0"/>
                </a:solidFill>
              </a:rPr>
              <a:t>healthy retirement</a:t>
            </a:r>
          </a:p>
        </p:txBody>
      </p:sp>
    </p:spTree>
    <p:extLst>
      <p:ext uri="{BB962C8B-B14F-4D97-AF65-F5344CB8AC3E}">
        <p14:creationId xmlns:p14="http://schemas.microsoft.com/office/powerpoint/2010/main" val="23803124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0" y="1932960"/>
            <a:ext cx="9757063" cy="4103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0276" y="1100706"/>
            <a:ext cx="335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Retirement savings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0363" y="1405736"/>
            <a:ext cx="364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0000"/>
                </a:highlight>
              </a:rPr>
              <a:t>Need for life insurance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4330" y="202306"/>
            <a:ext cx="877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Investments &amp; Insurance – </a:t>
            </a:r>
            <a:r>
              <a:rPr lang="en-US" sz="3200" dirty="0">
                <a:solidFill>
                  <a:srgbClr val="00B0F0"/>
                </a:solidFill>
              </a:rPr>
              <a:t>worst case at retirement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2095500"/>
            <a:ext cx="9757063" cy="4103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7177" y="2057650"/>
            <a:ext cx="320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sngStrike" dirty="0">
                <a:highlight>
                  <a:srgbClr val="FFFF00"/>
                </a:highlight>
              </a:rPr>
              <a:t>Retirement savings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0276" y="1705196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sngStrike" dirty="0">
                <a:highlight>
                  <a:srgbClr val="FF0000"/>
                </a:highlight>
              </a:rPr>
              <a:t>Need for life insurance</a:t>
            </a:r>
          </a:p>
        </p:txBody>
      </p:sp>
    </p:spTree>
    <p:extLst>
      <p:ext uri="{BB962C8B-B14F-4D97-AF65-F5344CB8AC3E}">
        <p14:creationId xmlns:p14="http://schemas.microsoft.com/office/powerpoint/2010/main" val="19400199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234" y="433758"/>
            <a:ext cx="66727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My approach to Finance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787" y="1748413"/>
            <a:ext cx="10327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Demonstrate the power of compounding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52366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234" y="433758"/>
            <a:ext cx="66727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My approach to Finance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787" y="1748413"/>
            <a:ext cx="10327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Demonstrate the power of compounding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Stress the concept of sacrificing now for more later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628996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234" y="433758"/>
            <a:ext cx="66727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My approach to Finance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787" y="1748413"/>
            <a:ext cx="103276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Demonstrate the power of compounding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Stress the concept of sacrificing now for more later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 Give students </a:t>
            </a:r>
            <a:r>
              <a:rPr lang="en-US" sz="3600" i="1" u="sng" dirty="0"/>
              <a:t>simple</a:t>
            </a:r>
            <a:r>
              <a:rPr lang="en-US" sz="3600" dirty="0"/>
              <a:t> tools to evaluate situations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426194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234" y="433758"/>
            <a:ext cx="66727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My approach to Finance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787" y="1748413"/>
            <a:ext cx="10327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Demonstrate the power of compounding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Stress the concept of sacrificing now for more later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Give students </a:t>
            </a:r>
            <a:r>
              <a:rPr lang="en-US" sz="3600" i="1" u="sng" dirty="0"/>
              <a:t>simple</a:t>
            </a:r>
            <a:r>
              <a:rPr lang="en-US" sz="3600" dirty="0"/>
              <a:t> tools to evaluate situations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Be realistic with our message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467956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344" y="1758461"/>
            <a:ext cx="8521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“Fields of Green” book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46" y="2953728"/>
            <a:ext cx="3252710" cy="3005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7579" y="584483"/>
            <a:ext cx="60060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Summary of teaching 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991" y="3019015"/>
            <a:ext cx="35696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Twenty chapter book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140 pages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0659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234" y="433758"/>
            <a:ext cx="60060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Summary of teaching 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8" y="1185704"/>
            <a:ext cx="9927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r>
              <a:rPr lang="en-US" sz="3200" u="sng" dirty="0"/>
              <a:t>150 </a:t>
            </a:r>
            <a:r>
              <a:rPr lang="en-US" sz="3200" u="sng" dirty="0" err="1"/>
              <a:t>Powerpoint</a:t>
            </a:r>
            <a:r>
              <a:rPr lang="en-US" sz="3200" u="sng" dirty="0"/>
              <a:t> slides that summarize each of 20 chapters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45028" y="2632254"/>
            <a:ext cx="6518644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i="1" u="sng" dirty="0"/>
              <a:t>Other topics</a:t>
            </a:r>
            <a:r>
              <a:rPr lang="en-US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Needs vs. Wants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What is Net Worth?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Investments vs. Insurance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Term vs. Whole Life Insurance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College Funding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Purchasing a Home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Don’t Fall in Love with These Two Things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Texting Behind Home Plate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0983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234" y="433758"/>
            <a:ext cx="60060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Summary of teaching 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786" y="2302384"/>
            <a:ext cx="5963171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Mortgage payments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Car payments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Car consumption costs (4 </a:t>
            </a:r>
            <a:r>
              <a:rPr lang="en-US" sz="2800" dirty="0" err="1"/>
              <a:t>yr</a:t>
            </a:r>
            <a:r>
              <a:rPr lang="en-US" sz="2800" dirty="0"/>
              <a:t> vs. 8 </a:t>
            </a:r>
            <a:r>
              <a:rPr lang="en-US" sz="2800" dirty="0" err="1"/>
              <a:t>yr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Retirement – waiting too late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Retirement – not maxing the match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43" y="1526227"/>
            <a:ext cx="2524125" cy="429176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9478113" y="678155"/>
            <a:ext cx="2351316" cy="10979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 EXCEL files</a:t>
            </a:r>
          </a:p>
        </p:txBody>
      </p:sp>
      <p:sp>
        <p:nvSpPr>
          <p:cNvPr id="8" name="Left Arrow 7"/>
          <p:cNvSpPr/>
          <p:nvPr/>
        </p:nvSpPr>
        <p:spPr>
          <a:xfrm>
            <a:off x="5924258" y="2590258"/>
            <a:ext cx="178410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427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89" y="1075174"/>
            <a:ext cx="8943033" cy="51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artoon picture of a lak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3" y="1034089"/>
            <a:ext cx="10221103" cy="442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756" y="3256471"/>
            <a:ext cx="1603614" cy="986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22" y="1167799"/>
            <a:ext cx="1587889" cy="1674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264" y="4161078"/>
            <a:ext cx="2043562" cy="8724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2405" y="1492369"/>
            <a:ext cx="36260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2838" y="3521850"/>
            <a:ext cx="37742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2974" y="5550018"/>
            <a:ext cx="828207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 – The top 2% of population; spoon fed group who doesn’t feel financial pain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974" y="6025986"/>
            <a:ext cx="10588283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 – The group that is “under water” financially; cries out for help……sometimes faces bankruptcy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8520" y="235626"/>
            <a:ext cx="788363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It’s the guy swimming from the shark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6" y="3256470"/>
            <a:ext cx="2633932" cy="12286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8888" y="4050575"/>
            <a:ext cx="348172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2974" y="6497779"/>
            <a:ext cx="8537978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 – The silent majority who lives paycheck to paycheck, fending off the sharks</a:t>
            </a:r>
          </a:p>
        </p:txBody>
      </p:sp>
      <p:sp>
        <p:nvSpPr>
          <p:cNvPr id="10" name="Arrow: Down 9"/>
          <p:cNvSpPr/>
          <p:nvPr/>
        </p:nvSpPr>
        <p:spPr>
          <a:xfrm rot="15868463">
            <a:off x="1700308" y="3831973"/>
            <a:ext cx="484632" cy="5695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064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753" y="502419"/>
            <a:ext cx="926555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Mortgages – 15 </a:t>
            </a:r>
            <a:r>
              <a:rPr lang="en-US" sz="2800" dirty="0" err="1"/>
              <a:t>yr</a:t>
            </a:r>
            <a:r>
              <a:rPr lang="en-US" sz="2800" dirty="0"/>
              <a:t> vs. 30 year financing – </a:t>
            </a:r>
            <a:r>
              <a:rPr lang="en-US" sz="2800" b="1" u="sng" dirty="0">
                <a:solidFill>
                  <a:srgbClr val="0070C0"/>
                </a:solidFill>
              </a:rPr>
              <a:t>one input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13" y="1386673"/>
            <a:ext cx="8671727" cy="53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9606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216" y="482322"/>
            <a:ext cx="838338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Mortgages – 15 </a:t>
            </a:r>
            <a:r>
              <a:rPr lang="en-US" sz="2800" dirty="0" err="1"/>
              <a:t>yr</a:t>
            </a:r>
            <a:r>
              <a:rPr lang="en-US" sz="2800" dirty="0"/>
              <a:t> vs. 30 year financing – table of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54" y="1232668"/>
            <a:ext cx="8784076" cy="48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6800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216" y="482322"/>
            <a:ext cx="826905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Mortgages – 15 </a:t>
            </a:r>
            <a:r>
              <a:rPr lang="en-US" sz="2800" dirty="0" err="1"/>
              <a:t>yr</a:t>
            </a:r>
            <a:r>
              <a:rPr lang="en-US" sz="2800" dirty="0"/>
              <a:t> vs. 30 year financing – debt schedule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652341"/>
              </p:ext>
            </p:extLst>
          </p:nvPr>
        </p:nvGraphicFramePr>
        <p:xfrm>
          <a:off x="2743201" y="1327901"/>
          <a:ext cx="6300316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" name="Worksheet" r:id="rId3" imgW="4412027" imgH="5265432" progId="Excel.Sheet.12">
                  <p:embed/>
                </p:oleObj>
              </mc:Choice>
              <mc:Fallback>
                <p:oleObj name="Worksheet" r:id="rId3" imgW="4412027" imgH="52654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1" y="1327901"/>
                        <a:ext cx="6300316" cy="526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80958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80" y="1185706"/>
            <a:ext cx="7938198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40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9533" y="190919"/>
            <a:ext cx="544995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Car financing – </a:t>
            </a:r>
            <a:r>
              <a:rPr lang="en-US" sz="2800" b="1" u="sng" dirty="0">
                <a:solidFill>
                  <a:srgbClr val="0070C0"/>
                </a:solidFill>
              </a:rPr>
              <a:t>one input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worksheet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6" y="1045030"/>
            <a:ext cx="11157808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799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9533" y="190919"/>
            <a:ext cx="459824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Car financing – table of results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04812"/>
              </p:ext>
            </p:extLst>
          </p:nvPr>
        </p:nvGraphicFramePr>
        <p:xfrm>
          <a:off x="1356527" y="1256044"/>
          <a:ext cx="9385161" cy="457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Worksheet" r:id="rId4" imgW="6431325" imgH="3063312" progId="Excel.Sheet.12">
                  <p:embed/>
                </p:oleObj>
              </mc:Choice>
              <mc:Fallback>
                <p:oleObj name="Worksheet" r:id="rId4" imgW="6431325" imgH="30633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6527" y="1256044"/>
                        <a:ext cx="9385161" cy="4571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4879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533" y="190919"/>
            <a:ext cx="462498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Car financing – debt schedules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78791"/>
              </p:ext>
            </p:extLst>
          </p:nvPr>
        </p:nvGraphicFramePr>
        <p:xfrm>
          <a:off x="3054700" y="944545"/>
          <a:ext cx="6209880" cy="547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" name="Worksheet" r:id="rId3" imgW="3931839" imgH="5440608" progId="Excel.Sheet.12">
                  <p:embed/>
                </p:oleObj>
              </mc:Choice>
              <mc:Fallback>
                <p:oleObj name="Worksheet" r:id="rId3" imgW="3931839" imgH="54406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4700" y="944545"/>
                        <a:ext cx="6209880" cy="5476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25575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807" y="441421"/>
            <a:ext cx="927638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Car Consumption Costs – </a:t>
            </a:r>
            <a:r>
              <a:rPr lang="en-US" sz="2800" b="1" u="sng" dirty="0">
                <a:solidFill>
                  <a:srgbClr val="0070C0"/>
                </a:solidFill>
              </a:rPr>
              <a:t>one input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worksheet (50 </a:t>
            </a:r>
            <a:r>
              <a:rPr lang="en-US" sz="2800" dirty="0" err="1"/>
              <a:t>yr</a:t>
            </a:r>
            <a:r>
              <a:rPr lang="en-US" sz="2800" dirty="0"/>
              <a:t> example)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7807" y="6179736"/>
            <a:ext cx="830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 Does not include property tax and insurance cost differences, or financing costs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32" y="1336431"/>
            <a:ext cx="10320020" cy="44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362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3835" y="330890"/>
            <a:ext cx="6080191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Car Consumption Costs – table of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95" y="1135464"/>
            <a:ext cx="8993274" cy="54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00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6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487" y="980294"/>
            <a:ext cx="8296502" cy="280076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This is the “80% of America” group:</a:t>
            </a:r>
          </a:p>
          <a:p>
            <a:r>
              <a:rPr lang="en-US" sz="4400" dirty="0"/>
              <a:t>   - working class</a:t>
            </a:r>
          </a:p>
          <a:p>
            <a:r>
              <a:rPr lang="en-US" sz="4400" dirty="0"/>
              <a:t>   - typically pays taxes</a:t>
            </a:r>
          </a:p>
          <a:p>
            <a:r>
              <a:rPr lang="en-US" sz="4400" dirty="0"/>
              <a:t>   - has goal of a good retirement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4395355"/>
            <a:ext cx="5403273" cy="18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5060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753" y="491665"/>
            <a:ext cx="758194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Retirement Funding – waiting too late (</a:t>
            </a:r>
            <a:r>
              <a:rPr lang="en-US" sz="2800" b="1" u="sng" dirty="0">
                <a:solidFill>
                  <a:srgbClr val="0070C0"/>
                </a:solidFill>
              </a:rPr>
              <a:t>one input</a:t>
            </a:r>
            <a:r>
              <a:rPr lang="en-US" sz="28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44" y="1356527"/>
            <a:ext cx="8430567" cy="51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929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647" y="421325"/>
            <a:ext cx="734964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Retirement Funding – waiting too late (summary)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87" y="1394697"/>
            <a:ext cx="8111308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8863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647" y="421325"/>
            <a:ext cx="696395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Retirement Funding – waiting too late (graphs)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41578"/>
              </p:ext>
            </p:extLst>
          </p:nvPr>
        </p:nvGraphicFramePr>
        <p:xfrm>
          <a:off x="-4485337" y="722046"/>
          <a:ext cx="3526313" cy="4351323"/>
        </p:xfrm>
        <a:graphic>
          <a:graphicData uri="http://schemas.openxmlformats.org/drawingml/2006/table">
            <a:tbl>
              <a:tblPr/>
              <a:tblGrid>
                <a:gridCol w="50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1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84797387"/>
              </p:ext>
            </p:extLst>
          </p:nvPr>
        </p:nvGraphicFramePr>
        <p:xfrm>
          <a:off x="2837794" y="1347514"/>
          <a:ext cx="6222124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293597"/>
              </p:ext>
            </p:extLst>
          </p:nvPr>
        </p:nvGraphicFramePr>
        <p:xfrm>
          <a:off x="2837794" y="4205014"/>
          <a:ext cx="6148551" cy="2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338693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868" y="350986"/>
            <a:ext cx="831823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Retirement Funding – not maxing the match (</a:t>
            </a:r>
            <a:r>
              <a:rPr lang="en-US" sz="2800" b="1" u="sng" dirty="0">
                <a:solidFill>
                  <a:srgbClr val="0070C0"/>
                </a:solidFill>
              </a:rPr>
              <a:t>one input</a:t>
            </a:r>
            <a:r>
              <a:rPr lang="en-US" sz="28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01" y="1135464"/>
            <a:ext cx="8259746" cy="5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9238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003" y="371083"/>
            <a:ext cx="827508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Retirement Funding – not maxing the match (summary)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03" y="1168259"/>
            <a:ext cx="8111308" cy="5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1710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7003" y="371083"/>
            <a:ext cx="827508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Retirement Funding – not maxing the match (summary)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133495"/>
              </p:ext>
            </p:extLst>
          </p:nvPr>
        </p:nvGraphicFramePr>
        <p:xfrm>
          <a:off x="1708219" y="1266092"/>
          <a:ext cx="8782259" cy="474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2927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1028700"/>
            <a:ext cx="9653155" cy="49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985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7358" y="643094"/>
            <a:ext cx="572676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Chapter 20 – I Think I’m Done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136" y="2250831"/>
            <a:ext cx="234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229850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374073"/>
            <a:ext cx="497033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/>
              <a:t>There is a reason accountants</a:t>
            </a:r>
          </a:p>
          <a:p>
            <a:r>
              <a:rPr lang="en-US" sz="2800" b="1" i="1" dirty="0"/>
              <a:t>    aren’t in advertising…………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965" y="2337955"/>
            <a:ext cx="3761558" cy="4025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353" y="2624792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72762306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99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441" y="436807"/>
            <a:ext cx="856401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My list of top concerns for today’s youth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0588" y="1658470"/>
            <a:ext cx="104618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Intergenerational spending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Automobiles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Credit cards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0000"/>
                </a:solidFill>
              </a:rPr>
              <a:t>Retirement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4" y="2966177"/>
            <a:ext cx="2223247" cy="23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4093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11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107" y="381728"/>
            <a:ext cx="65398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Intergenerational spending trends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27" y="1586753"/>
            <a:ext cx="7315215" cy="43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6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78" y="950632"/>
            <a:ext cx="1113785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 In 1970, a land line phone was a </a:t>
            </a:r>
            <a:r>
              <a:rPr lang="en-US" sz="3600" b="1" i="1" dirty="0">
                <a:solidFill>
                  <a:srgbClr val="00B0F0"/>
                </a:solidFill>
              </a:rPr>
              <a:t>want</a:t>
            </a:r>
            <a:r>
              <a:rPr lang="en-US" sz="3600" dirty="0"/>
              <a:t>; today it is a </a:t>
            </a:r>
            <a:r>
              <a:rPr lang="en-US" sz="3600" b="1" i="1" dirty="0">
                <a:solidFill>
                  <a:srgbClr val="00B0F0"/>
                </a:solidFill>
              </a:rPr>
              <a:t>need</a:t>
            </a:r>
          </a:p>
          <a:p>
            <a:r>
              <a:rPr lang="en-US" sz="3600" dirty="0"/>
              <a:t>    (perhaps)…………………… combined with internet service,</a:t>
            </a:r>
          </a:p>
          <a:p>
            <a:r>
              <a:rPr lang="en-US" sz="3600" dirty="0"/>
              <a:t>    cell phone, and data plans</a:t>
            </a:r>
          </a:p>
          <a:p>
            <a:endParaRPr lang="en-US" sz="3600" dirty="0"/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35" y="3515573"/>
            <a:ext cx="2280485" cy="1596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0" y="3961086"/>
            <a:ext cx="2141620" cy="181125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154519" y="4629428"/>
            <a:ext cx="3641558" cy="92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 years have passed……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05" y="4313668"/>
            <a:ext cx="1499939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35" y="5269667"/>
            <a:ext cx="3238500" cy="1409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2333" y="70229"/>
            <a:ext cx="65398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Intergenerational spending trends</a:t>
            </a:r>
          </a:p>
        </p:txBody>
      </p:sp>
    </p:spTree>
    <p:extLst>
      <p:ext uri="{BB962C8B-B14F-4D97-AF65-F5344CB8AC3E}">
        <p14:creationId xmlns:p14="http://schemas.microsoft.com/office/powerpoint/2010/main" val="206013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0" y="1433944"/>
            <a:ext cx="10496939" cy="5424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097" y="381956"/>
            <a:ext cx="65398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Intergenerational spending trends</a:t>
            </a:r>
          </a:p>
        </p:txBody>
      </p:sp>
    </p:spTree>
    <p:extLst>
      <p:ext uri="{BB962C8B-B14F-4D97-AF65-F5344CB8AC3E}">
        <p14:creationId xmlns:p14="http://schemas.microsoft.com/office/powerpoint/2010/main" val="296513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104" y="405174"/>
            <a:ext cx="65398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Intergenerational spending trends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611" y="1523328"/>
            <a:ext cx="111813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As a society’s standard of living increases, former “wants” become added to the growing list of “needs”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If we don’t manage the costs well, the result can be financial stress………..regardless of income level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291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139" y="170709"/>
            <a:ext cx="8812405" cy="6494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     </a:t>
            </a:r>
            <a:r>
              <a:rPr lang="en-US" sz="3200" u="sng" dirty="0"/>
              <a:t>Agenda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Discussion of today’s financial challenges – in particular, retirement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Presentation of relevant teaching tools for today’s youth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572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330" y="1351074"/>
            <a:ext cx="98970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…………. </a:t>
            </a:r>
            <a:r>
              <a:rPr lang="en-US" sz="2800" b="1" i="1" u="sng" dirty="0"/>
              <a:t>In the year before the recession of 2009 it was asserted that the average worker had less than 72 hours of float – they would need to get a job within that period if they wanted to maintain their lifestyle. Today that float is not much better – </a:t>
            </a:r>
            <a:r>
              <a:rPr lang="en-US" sz="2800" b="1" i="1" u="sng" dirty="0">
                <a:solidFill>
                  <a:srgbClr val="FF0000"/>
                </a:solidFill>
              </a:rPr>
              <a:t>no</a:t>
            </a:r>
            <a:r>
              <a:rPr lang="en-US" sz="2800" b="1" i="1" u="sng" dirty="0"/>
              <a:t> </a:t>
            </a:r>
            <a:r>
              <a:rPr lang="en-US" sz="2800" b="1" i="1" u="sng" dirty="0">
                <a:solidFill>
                  <a:srgbClr val="FF0000"/>
                </a:solidFill>
              </a:rPr>
              <a:t>more than a week.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635" y="6329082"/>
            <a:ext cx="489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Business Intelligence Brief (May 26, 2016)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6276" y="427215"/>
            <a:ext cx="735041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This respected economist says it best</a:t>
            </a:r>
          </a:p>
        </p:txBody>
      </p:sp>
    </p:spTree>
    <p:extLst>
      <p:ext uri="{BB962C8B-B14F-4D97-AF65-F5344CB8AC3E}">
        <p14:creationId xmlns:p14="http://schemas.microsoft.com/office/powerpoint/2010/main" val="281253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41" y="1801906"/>
            <a:ext cx="4912659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9364" y="599148"/>
            <a:ext cx="427880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Financial reality 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9" y="1631577"/>
            <a:ext cx="3899646" cy="4661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043" y="1801906"/>
            <a:ext cx="2581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Mound of wants</a:t>
            </a:r>
          </a:p>
        </p:txBody>
      </p:sp>
    </p:spTree>
    <p:extLst>
      <p:ext uri="{BB962C8B-B14F-4D97-AF65-F5344CB8AC3E}">
        <p14:creationId xmlns:p14="http://schemas.microsoft.com/office/powerpoint/2010/main" val="383225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6804" y="412081"/>
            <a:ext cx="6353599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 (Money on Wheels)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1622612"/>
            <a:ext cx="9099177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9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56384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085" y="1270815"/>
            <a:ext cx="115327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The </a:t>
            </a:r>
            <a:r>
              <a:rPr lang="en-US" sz="2800" u="sng" dirty="0"/>
              <a:t>realist</a:t>
            </a:r>
            <a:r>
              <a:rPr lang="en-US" sz="2800" dirty="0"/>
              <a:t> in me will not suggest that cars must be purchased with cash</a:t>
            </a:r>
          </a:p>
          <a:p>
            <a:r>
              <a:rPr lang="en-US" sz="2800" dirty="0"/>
              <a:t>     (unlike Mr. Ramsey). 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u="sng" dirty="0"/>
              <a:t>realist</a:t>
            </a:r>
            <a:r>
              <a:rPr lang="en-US" sz="2800" dirty="0"/>
              <a:t> in me also will not allow myself to recommend what level of</a:t>
            </a:r>
          </a:p>
          <a:p>
            <a:r>
              <a:rPr lang="en-US" sz="2800" dirty="0"/>
              <a:t>      extravagance you choose.  We all have different tastes.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u="sng" dirty="0"/>
              <a:t>optimist</a:t>
            </a:r>
            <a:r>
              <a:rPr lang="en-US" sz="2800" dirty="0"/>
              <a:t> in me, however, will advise at least a </a:t>
            </a:r>
            <a:r>
              <a:rPr lang="en-US" sz="2800" b="1" dirty="0">
                <a:solidFill>
                  <a:srgbClr val="FF0000"/>
                </a:solidFill>
              </a:rPr>
              <a:t>50% down payment</a:t>
            </a:r>
          </a:p>
          <a:p>
            <a:r>
              <a:rPr lang="en-US" sz="28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u="sng" dirty="0"/>
              <a:t>optimist</a:t>
            </a:r>
            <a:r>
              <a:rPr lang="en-US" sz="2800" dirty="0"/>
              <a:t> in me further suggests that credit terms be </a:t>
            </a:r>
            <a:r>
              <a:rPr lang="en-US" sz="2800" b="1" dirty="0">
                <a:solidFill>
                  <a:srgbClr val="FF0000"/>
                </a:solidFill>
              </a:rPr>
              <a:t>three years or less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05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059" y="1532964"/>
            <a:ext cx="1025915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Unlike houses and land, cars unfortunately depreciate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We actually consume the </a:t>
            </a:r>
            <a:r>
              <a:rPr lang="en-US" sz="2800" b="1" i="1" u="sng" dirty="0"/>
              <a:t>use</a:t>
            </a:r>
            <a:r>
              <a:rPr lang="en-US" sz="2800" dirty="0"/>
              <a:t> of a car over time (much like a</a:t>
            </a:r>
          </a:p>
          <a:p>
            <a:r>
              <a:rPr lang="en-US" sz="2800" dirty="0"/>
              <a:t>     refrigerator, lawn mower, renting a condo)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financial issue is not necessarily what car we buy, but </a:t>
            </a:r>
            <a:r>
              <a:rPr lang="en-US" sz="2800" i="1" u="sng" dirty="0"/>
              <a:t>HOW </a:t>
            </a:r>
          </a:p>
          <a:p>
            <a:r>
              <a:rPr lang="en-US" sz="2800" dirty="0"/>
              <a:t>      </a:t>
            </a:r>
            <a:r>
              <a:rPr lang="en-US" sz="2800" i="1" u="sng" dirty="0"/>
              <a:t>WE MANAGE THE CONSUMPTION OF SUCH OVER TIME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7640" y="601857"/>
            <a:ext cx="256384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</a:t>
            </a:r>
          </a:p>
        </p:txBody>
      </p:sp>
    </p:spTree>
    <p:extLst>
      <p:ext uri="{BB962C8B-B14F-4D97-AF65-F5344CB8AC3E}">
        <p14:creationId xmlns:p14="http://schemas.microsoft.com/office/powerpoint/2010/main" val="249993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1362636"/>
            <a:ext cx="8453718" cy="3971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525127"/>
            <a:ext cx="6167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Regardless of how much we love “Betsy”, what we drive is eventually headed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2949" y="297576"/>
            <a:ext cx="256384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</a:t>
            </a:r>
          </a:p>
        </p:txBody>
      </p:sp>
    </p:spTree>
    <p:extLst>
      <p:ext uri="{BB962C8B-B14F-4D97-AF65-F5344CB8AC3E}">
        <p14:creationId xmlns:p14="http://schemas.microsoft.com/office/powerpoint/2010/main" val="356751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885" y="1520116"/>
            <a:ext cx="4876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Which owner are you?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447" y="2714834"/>
            <a:ext cx="855433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The marathon runner  = keeps 8+ years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The 5-mile runner         = keeps 4-8 years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The 100-yard sprinter  = keeps &lt; 4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72" y="2968189"/>
            <a:ext cx="1147482" cy="1855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64" y="4968112"/>
            <a:ext cx="1165309" cy="1827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266" y="1047997"/>
            <a:ext cx="1069404" cy="17122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7867" y="401666"/>
            <a:ext cx="256384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</a:t>
            </a:r>
          </a:p>
        </p:txBody>
      </p:sp>
    </p:spTree>
    <p:extLst>
      <p:ext uri="{BB962C8B-B14F-4D97-AF65-F5344CB8AC3E}">
        <p14:creationId xmlns:p14="http://schemas.microsoft.com/office/powerpoint/2010/main" val="115404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075765"/>
            <a:ext cx="1778000" cy="1685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9365" y="1784584"/>
            <a:ext cx="397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use third grade math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1" y="3449369"/>
            <a:ext cx="11017696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Count # of vehicles bought, then subtract one             =&gt;           8 – 1 = 7</a:t>
            </a:r>
          </a:p>
          <a:p>
            <a:pPr marL="342900" indent="-342900">
              <a:buAutoNum type="arabicPeriod"/>
            </a:pPr>
            <a:r>
              <a:rPr lang="en-US" sz="2800" dirty="0"/>
              <a:t>Calculate number of years since adulthood                  =&gt;       51 – 21 = 30</a:t>
            </a:r>
          </a:p>
          <a:p>
            <a:pPr marL="342900" indent="-342900">
              <a:buAutoNum type="arabicPeriod"/>
            </a:pPr>
            <a:r>
              <a:rPr lang="en-US" sz="2800" dirty="0"/>
              <a:t>Divide #2 result by #1 result                                             =&gt;        30 / 7  = 4.3</a:t>
            </a:r>
          </a:p>
          <a:p>
            <a:pPr marL="342900" indent="-342900">
              <a:buAutoNum type="arabicPeriod"/>
            </a:pPr>
            <a:r>
              <a:rPr lang="en-US" sz="2800" dirty="0"/>
              <a:t>If married, multiply #3 result by 2                                   =&gt;       4.3 x 2  = </a:t>
            </a:r>
            <a:r>
              <a:rPr lang="en-US" sz="2800" dirty="0">
                <a:solidFill>
                  <a:srgbClr val="FF0000"/>
                </a:solidFill>
              </a:rPr>
              <a:t>8.6</a:t>
            </a:r>
          </a:p>
          <a:p>
            <a:r>
              <a:rPr lang="en-US" dirty="0"/>
              <a:t>       (If single, use #3 result)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0767" y="518033"/>
            <a:ext cx="256384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</a:t>
            </a:r>
          </a:p>
        </p:txBody>
      </p:sp>
    </p:spTree>
    <p:extLst>
      <p:ext uri="{BB962C8B-B14F-4D97-AF65-F5344CB8AC3E}">
        <p14:creationId xmlns:p14="http://schemas.microsoft.com/office/powerpoint/2010/main" val="1727232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02566"/>
            <a:ext cx="830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Two things that drive me nuts……………………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0767" y="518033"/>
            <a:ext cx="256384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</a:t>
            </a:r>
          </a:p>
        </p:txBody>
      </p:sp>
    </p:spTree>
    <p:extLst>
      <p:ext uri="{BB962C8B-B14F-4D97-AF65-F5344CB8AC3E}">
        <p14:creationId xmlns:p14="http://schemas.microsoft.com/office/powerpoint/2010/main" val="3893186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02566"/>
            <a:ext cx="830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Two things that drive me nuts……………………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091" y="2411828"/>
            <a:ext cx="1067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Answering the question “what kind of payment are  you looking at”?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19" y="3284342"/>
            <a:ext cx="2667000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0767" y="518033"/>
            <a:ext cx="256384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</a:t>
            </a:r>
          </a:p>
        </p:txBody>
      </p:sp>
    </p:spTree>
    <p:extLst>
      <p:ext uri="{BB962C8B-B14F-4D97-AF65-F5344CB8AC3E}">
        <p14:creationId xmlns:p14="http://schemas.microsoft.com/office/powerpoint/2010/main" val="338909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183" y="2252045"/>
            <a:ext cx="253101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Webster County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3579" y="385862"/>
            <a:ext cx="6503703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Started my life here in 1964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64" y="2857500"/>
            <a:ext cx="8811491" cy="3377045"/>
          </a:xfrm>
          <a:prstGeom prst="rect">
            <a:avLst/>
          </a:prstGeom>
        </p:spPr>
      </p:pic>
      <p:sp>
        <p:nvSpPr>
          <p:cNvPr id="10" name="Arrow: Down 9"/>
          <p:cNvSpPr/>
          <p:nvPr/>
        </p:nvSpPr>
        <p:spPr>
          <a:xfrm rot="19701736">
            <a:off x="3176242" y="3073476"/>
            <a:ext cx="481239" cy="1941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2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091" y="1165979"/>
            <a:ext cx="830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Two things that drive me nuts……………………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4305" y="2094423"/>
            <a:ext cx="10859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Answering the question “</a:t>
            </a:r>
            <a:r>
              <a:rPr lang="en-US" sz="2800" b="1" i="1" dirty="0"/>
              <a:t>what kind of payment are  you looking at</a:t>
            </a:r>
            <a:r>
              <a:rPr lang="en-US" sz="2800" dirty="0"/>
              <a:t>”?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229" y="2899756"/>
            <a:ext cx="2667000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091" y="5549264"/>
            <a:ext cx="10151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 Hearing “</a:t>
            </a:r>
            <a:r>
              <a:rPr lang="en-US" sz="2800" b="1" i="1" dirty="0"/>
              <a:t>My car will be paid off in two months……….I’ve started              looking around for a new one</a:t>
            </a:r>
            <a:r>
              <a:rPr lang="en-US" sz="2800" dirty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0376" y="490672"/>
            <a:ext cx="256384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Automobiles</a:t>
            </a:r>
          </a:p>
        </p:txBody>
      </p:sp>
    </p:spTree>
    <p:extLst>
      <p:ext uri="{BB962C8B-B14F-4D97-AF65-F5344CB8AC3E}">
        <p14:creationId xmlns:p14="http://schemas.microsoft.com/office/powerpoint/2010/main" val="4201042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91" y="1828801"/>
            <a:ext cx="8489577" cy="41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1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993" y="1524001"/>
            <a:ext cx="982551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Over the past thirty years credit cards have dramatically</a:t>
            </a:r>
          </a:p>
          <a:p>
            <a:r>
              <a:rPr lang="en-US" sz="3200" dirty="0"/>
              <a:t>changed how we live: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Convenience of payments (gas, groceries, insurance,</a:t>
            </a:r>
          </a:p>
          <a:p>
            <a:r>
              <a:rPr lang="en-US" sz="3200" dirty="0"/>
              <a:t>      doctor visits)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Purchases over the Internet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Ease of foreign travel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4993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9" y="1398494"/>
            <a:ext cx="616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There are three groups of users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5380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9" y="1398494"/>
            <a:ext cx="616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There are three groups of users</a:t>
            </a:r>
            <a:r>
              <a:rPr lang="en-US" sz="36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9" y="2465294"/>
            <a:ext cx="741363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One who pays off </a:t>
            </a:r>
            <a:r>
              <a:rPr lang="en-US" sz="3200" b="1" i="1" u="sng" dirty="0"/>
              <a:t>entire</a:t>
            </a:r>
            <a:r>
              <a:rPr lang="en-US" sz="3200" dirty="0"/>
              <a:t> balance monthly</a:t>
            </a:r>
          </a:p>
        </p:txBody>
      </p:sp>
    </p:spTree>
    <p:extLst>
      <p:ext uri="{BB962C8B-B14F-4D97-AF65-F5344CB8AC3E}">
        <p14:creationId xmlns:p14="http://schemas.microsoft.com/office/powerpoint/2010/main" val="2081067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9" y="1398494"/>
            <a:ext cx="616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There are three groups of users</a:t>
            </a:r>
            <a:r>
              <a:rPr lang="en-US" sz="36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9" y="2465294"/>
            <a:ext cx="879388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One who pays off </a:t>
            </a:r>
            <a:r>
              <a:rPr lang="en-US" sz="3200" b="1" i="1" u="sng" dirty="0"/>
              <a:t>entire</a:t>
            </a:r>
            <a:r>
              <a:rPr lang="en-US" sz="3200" dirty="0"/>
              <a:t> balance monthly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One who regularly </a:t>
            </a:r>
            <a:r>
              <a:rPr lang="en-US" sz="3200" b="1" i="1" u="sng" dirty="0"/>
              <a:t>makes a payment </a:t>
            </a:r>
            <a:r>
              <a:rPr lang="en-US" sz="3200" dirty="0"/>
              <a:t>each month</a:t>
            </a:r>
          </a:p>
        </p:txBody>
      </p:sp>
    </p:spTree>
    <p:extLst>
      <p:ext uri="{BB962C8B-B14F-4D97-AF65-F5344CB8AC3E}">
        <p14:creationId xmlns:p14="http://schemas.microsoft.com/office/powerpoint/2010/main" val="1337354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9" y="1398494"/>
            <a:ext cx="616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There are three groups of users</a:t>
            </a:r>
            <a:r>
              <a:rPr lang="en-US" sz="36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9" y="2465294"/>
            <a:ext cx="9020611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One who pays off </a:t>
            </a:r>
            <a:r>
              <a:rPr lang="en-US" sz="3200" b="1" i="1" u="sng" dirty="0"/>
              <a:t>entire</a:t>
            </a:r>
            <a:r>
              <a:rPr lang="en-US" sz="3200" dirty="0"/>
              <a:t> balance monthly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One who regularly </a:t>
            </a:r>
            <a:r>
              <a:rPr lang="en-US" sz="3200" b="1" i="1" u="sng" dirty="0"/>
              <a:t>makes a payment </a:t>
            </a:r>
            <a:r>
              <a:rPr lang="en-US" sz="3200" dirty="0"/>
              <a:t>each month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One who gets the card, loads up on purchases, and</a:t>
            </a:r>
          </a:p>
          <a:p>
            <a:r>
              <a:rPr lang="en-US" sz="3200" dirty="0"/>
              <a:t>    </a:t>
            </a:r>
            <a:r>
              <a:rPr lang="en-US" sz="3200" b="1" i="1" u="sng" dirty="0"/>
              <a:t>pays minimum due each month</a:t>
            </a:r>
            <a:r>
              <a:rPr lang="en-US" sz="3200" dirty="0"/>
              <a:t>, at best</a:t>
            </a:r>
          </a:p>
        </p:txBody>
      </p:sp>
    </p:spTree>
    <p:extLst>
      <p:ext uri="{BB962C8B-B14F-4D97-AF65-F5344CB8AC3E}">
        <p14:creationId xmlns:p14="http://schemas.microsoft.com/office/powerpoint/2010/main" val="1042255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623" y="1165412"/>
            <a:ext cx="573958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Group 1:  Pays off full balance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9812" y="2259106"/>
            <a:ext cx="8762335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Advantages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Free one-month financing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Receives user rebates (often 1+% of purchases)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Establishes good credit rating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Disadvantages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“ease of the swipe” can be tempting to spend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40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623" y="1165412"/>
            <a:ext cx="652185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Group 3:  Never pays off balance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9812" y="2259106"/>
            <a:ext cx="876233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Advantages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be a source of instant high-level spending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Disadvantages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“ease of the swipe” can be tempting to spend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Walking away from the debt can destroy credit rating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Constant haggling with collection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36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331694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623" y="1165412"/>
            <a:ext cx="67052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Group 2:  Always makes a payment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9812" y="2259106"/>
            <a:ext cx="958724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Advantages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Receives user rebates (often 1+% of purchases)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Establishes good credit rating (because you always pay)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Disadvantages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“ease of the swipe” can be tempting to spend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Get lulled into a “comfort zone” of carrying high-interest debt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One loses motivation to pay down the debt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Becomes a permanent high rate debt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1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89" y="1199076"/>
            <a:ext cx="8867955" cy="5201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4989" y="352168"/>
            <a:ext cx="65337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Spent much time here growing up</a:t>
            </a:r>
          </a:p>
        </p:txBody>
      </p:sp>
    </p:spTree>
    <p:extLst>
      <p:ext uri="{BB962C8B-B14F-4D97-AF65-F5344CB8AC3E}">
        <p14:creationId xmlns:p14="http://schemas.microsoft.com/office/powerpoint/2010/main" val="898969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206188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1953" y="1075764"/>
            <a:ext cx="997394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Group 1 and sometimes Group 3 users profit</a:t>
            </a:r>
          </a:p>
          <a:p>
            <a:r>
              <a:rPr lang="en-US" sz="3600" dirty="0"/>
              <a:t>      from the credit card company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Group 2 users fund the party by:</a:t>
            </a:r>
          </a:p>
          <a:p>
            <a:r>
              <a:rPr lang="en-US" sz="3600" dirty="0"/>
              <a:t>	A.  helping to pay the Group 1 rebates</a:t>
            </a:r>
          </a:p>
          <a:p>
            <a:r>
              <a:rPr lang="en-US" sz="3600" dirty="0"/>
              <a:t>	B.  helping cover collection losses from Group 3</a:t>
            </a:r>
          </a:p>
          <a:p>
            <a:r>
              <a:rPr lang="en-US" sz="3600" dirty="0"/>
              <a:t>         C.  paying 18% interest on </a:t>
            </a:r>
            <a:r>
              <a:rPr lang="en-US" sz="3600" u="sng" dirty="0"/>
              <a:t>permanent</a:t>
            </a:r>
            <a:r>
              <a:rPr lang="en-US" sz="3600" dirty="0"/>
              <a:t> loans</a:t>
            </a:r>
          </a:p>
          <a:p>
            <a:r>
              <a:rPr lang="en-US" sz="36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662133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206188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1311563"/>
            <a:ext cx="2844800" cy="385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1195" y="2586318"/>
            <a:ext cx="8026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Does a 17.5% return on investment sound</a:t>
            </a:r>
          </a:p>
          <a:p>
            <a:r>
              <a:rPr lang="en-US" sz="3600" dirty="0"/>
              <a:t>too good to be true?</a:t>
            </a:r>
          </a:p>
        </p:txBody>
      </p:sp>
    </p:spTree>
    <p:extLst>
      <p:ext uri="{BB962C8B-B14F-4D97-AF65-F5344CB8AC3E}">
        <p14:creationId xmlns:p14="http://schemas.microsoft.com/office/powerpoint/2010/main" val="1977132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206188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1311563"/>
            <a:ext cx="2844800" cy="385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1195" y="2586318"/>
            <a:ext cx="8026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Does a 17.5% return on investment sound</a:t>
            </a:r>
          </a:p>
          <a:p>
            <a:r>
              <a:rPr lang="en-US" sz="3600" dirty="0"/>
              <a:t>too good to be true?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236" y="4516582"/>
            <a:ext cx="821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Answer:  Not for a Group 2 credit card user</a:t>
            </a:r>
          </a:p>
        </p:txBody>
      </p:sp>
    </p:spTree>
    <p:extLst>
      <p:ext uri="{BB962C8B-B14F-4D97-AF65-F5344CB8AC3E}">
        <p14:creationId xmlns:p14="http://schemas.microsoft.com/office/powerpoint/2010/main" val="2699520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206188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8" y="2332036"/>
            <a:ext cx="2019300" cy="22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8" y="4289409"/>
            <a:ext cx="20193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63" y="4005625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7473" y="3079890"/>
            <a:ext cx="108395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+ 0.5%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2586" y="4961219"/>
            <a:ext cx="108395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+ 0.5%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1975" y="3543960"/>
            <a:ext cx="11801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- 18.0%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5839" y="2410781"/>
            <a:ext cx="2149948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$ 2,000 balance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0682" y="4368154"/>
            <a:ext cx="2149948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$ 3,000 balance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3838" y="2593190"/>
            <a:ext cx="2149948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$ 5,000 balance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8429" y="1766649"/>
            <a:ext cx="978088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Assets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45413" y="1751932"/>
            <a:ext cx="1353256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Liabilities</a:t>
            </a:r>
          </a:p>
        </p:txBody>
      </p:sp>
    </p:spTree>
    <p:extLst>
      <p:ext uri="{BB962C8B-B14F-4D97-AF65-F5344CB8AC3E}">
        <p14:creationId xmlns:p14="http://schemas.microsoft.com/office/powerpoint/2010/main" val="3370671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206188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7886" y="1625896"/>
            <a:ext cx="763683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What if we paid off the $5,000 credit card balance?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035" y="2922493"/>
            <a:ext cx="107702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Loss of annual interest income from bank                                     $    25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Reduced interest expense from credit card                                       </a:t>
            </a:r>
            <a:r>
              <a:rPr lang="en-US" sz="2800" u="sng" dirty="0"/>
              <a:t>900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Equals:  Increase in wealth  (a 17.5 % return)                               $  875</a:t>
            </a:r>
          </a:p>
        </p:txBody>
      </p:sp>
    </p:spTree>
    <p:extLst>
      <p:ext uri="{BB962C8B-B14F-4D97-AF65-F5344CB8AC3E}">
        <p14:creationId xmlns:p14="http://schemas.microsoft.com/office/powerpoint/2010/main" val="2689006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8" y="206188"/>
            <a:ext cx="24110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Credit cards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529" y="1437884"/>
            <a:ext cx="70217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get too obsessed looking for the newest stock tip</a:t>
            </a:r>
          </a:p>
          <a:p>
            <a:r>
              <a:rPr lang="en-US" sz="2400" dirty="0"/>
              <a:t>to invest our extra money</a:t>
            </a:r>
          </a:p>
          <a:p>
            <a:endParaRPr lang="en-US" sz="2400" dirty="0"/>
          </a:p>
          <a:p>
            <a:r>
              <a:rPr lang="en-US" sz="2400" dirty="0"/>
              <a:t>We want to be an “</a:t>
            </a:r>
            <a:r>
              <a:rPr lang="en-US" sz="2400" i="1" u="sng" dirty="0"/>
              <a:t>active</a:t>
            </a:r>
            <a:r>
              <a:rPr lang="en-US" sz="2400" dirty="0"/>
              <a:t>” investor (investing in assets)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5" y="1437884"/>
            <a:ext cx="2667000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529" y="4511495"/>
            <a:ext cx="7125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 2 users should first look to be “</a:t>
            </a:r>
            <a:r>
              <a:rPr lang="en-US" sz="2400" i="1" u="sng" dirty="0"/>
              <a:t>passive</a:t>
            </a:r>
            <a:r>
              <a:rPr lang="en-US" sz="2400" dirty="0"/>
              <a:t>” investors</a:t>
            </a:r>
          </a:p>
          <a:p>
            <a:r>
              <a:rPr lang="en-US" sz="2400" dirty="0"/>
              <a:t>(paying down debt)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5199" y="5498308"/>
            <a:ext cx="6914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 guaranteed 17.5% return is too foolish to turn down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3" y="4378823"/>
            <a:ext cx="2749972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4707733"/>
            <a:ext cx="802621" cy="68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869988"/>
            <a:ext cx="719418" cy="7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34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6881" y="540326"/>
            <a:ext cx="703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Who’s paying for this commercial???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64" y="1423554"/>
            <a:ext cx="8416636" cy="42498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0" y="6072242"/>
            <a:ext cx="7013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808080"/>
                </a:highlight>
              </a:rPr>
              <a:t>Group 2 folks fund the party by paying the 18%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3216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237" y="251011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59" y="1299882"/>
            <a:ext cx="8713694" cy="45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0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237" y="251011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940" y="1407459"/>
            <a:ext cx="1067478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early 80’s, the 401(k) plan was first introduced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large companies, employees were often provided </a:t>
            </a:r>
            <a:r>
              <a:rPr lang="en-US" sz="2800" dirty="0">
                <a:solidFill>
                  <a:srgbClr val="0070C0"/>
                </a:solidFill>
              </a:rPr>
              <a:t>defined benefit</a:t>
            </a:r>
          </a:p>
          <a:p>
            <a:r>
              <a:rPr lang="en-US" sz="2800" dirty="0"/>
              <a:t>      </a:t>
            </a:r>
            <a:r>
              <a:rPr lang="en-US" sz="2800" dirty="0">
                <a:solidFill>
                  <a:srgbClr val="0070C0"/>
                </a:solidFill>
              </a:rPr>
              <a:t>plans + the 401(k)</a:t>
            </a:r>
            <a:r>
              <a:rPr lang="en-US" sz="2800" dirty="0"/>
              <a:t>.  The mid to late 80’s were the heydays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recent years, companies have abandoned the traditional pensions </a:t>
            </a:r>
          </a:p>
          <a:p>
            <a:r>
              <a:rPr lang="en-US" sz="2800" dirty="0"/>
              <a:t>      altogether in favor of having only the 401(k)………………..WHY???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78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237" y="251011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940" y="1407459"/>
            <a:ext cx="1067478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early 80’s, the 401(k) plan was first introduced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large companies, employees were often provided </a:t>
            </a:r>
            <a:r>
              <a:rPr lang="en-US" sz="2800" dirty="0">
                <a:solidFill>
                  <a:srgbClr val="0070C0"/>
                </a:solidFill>
              </a:rPr>
              <a:t>defined benefit</a:t>
            </a:r>
          </a:p>
          <a:p>
            <a:r>
              <a:rPr lang="en-US" sz="2800" dirty="0"/>
              <a:t>      </a:t>
            </a:r>
            <a:r>
              <a:rPr lang="en-US" sz="2800" dirty="0">
                <a:solidFill>
                  <a:srgbClr val="0070C0"/>
                </a:solidFill>
              </a:rPr>
              <a:t>plans + the 401(k)</a:t>
            </a:r>
            <a:r>
              <a:rPr lang="en-US" sz="2800" dirty="0"/>
              <a:t>.  The mid to late 80’s were the heydays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recent years, companies have abandoned the traditional pensions </a:t>
            </a:r>
          </a:p>
          <a:p>
            <a:r>
              <a:rPr lang="en-US" sz="2800" dirty="0"/>
              <a:t>      altogether in favor of having only the 401(k)………………..WHY???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Because pensions guarantee </a:t>
            </a:r>
            <a:r>
              <a:rPr lang="en-US" sz="2800" i="1" u="sng" dirty="0"/>
              <a:t>future</a:t>
            </a:r>
            <a:r>
              <a:rPr lang="en-US" sz="2800" dirty="0"/>
              <a:t> benefits (costly; uncertain)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20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850" y="409839"/>
            <a:ext cx="527715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So why am I here today?</a:t>
            </a:r>
          </a:p>
        </p:txBody>
      </p:sp>
    </p:spTree>
    <p:extLst>
      <p:ext uri="{BB962C8B-B14F-4D97-AF65-F5344CB8AC3E}">
        <p14:creationId xmlns:p14="http://schemas.microsoft.com/office/powerpoint/2010/main" val="759963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237" y="251011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940" y="1407459"/>
            <a:ext cx="10674782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early 80’s, the 401(k) plan was first introduced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large companies, employees were often provided </a:t>
            </a:r>
            <a:r>
              <a:rPr lang="en-US" sz="2800" dirty="0">
                <a:solidFill>
                  <a:srgbClr val="0070C0"/>
                </a:solidFill>
              </a:rPr>
              <a:t>defined benefit</a:t>
            </a:r>
          </a:p>
          <a:p>
            <a:r>
              <a:rPr lang="en-US" sz="2800" dirty="0"/>
              <a:t>      </a:t>
            </a:r>
            <a:r>
              <a:rPr lang="en-US" sz="2800" dirty="0">
                <a:solidFill>
                  <a:srgbClr val="0070C0"/>
                </a:solidFill>
              </a:rPr>
              <a:t>plans + the 401(k)</a:t>
            </a:r>
            <a:r>
              <a:rPr lang="en-US" sz="2800" dirty="0"/>
              <a:t>.  The mid to late 80’s were the heydays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recent years, companies have abandoned the traditional pensions </a:t>
            </a:r>
          </a:p>
          <a:p>
            <a:r>
              <a:rPr lang="en-US" sz="2800" dirty="0"/>
              <a:t>      altogether in favor of having only the 401(k)………………..WHY???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Because pensions guarantee </a:t>
            </a:r>
            <a:r>
              <a:rPr lang="en-US" sz="2800" i="1" u="sng" dirty="0"/>
              <a:t>future</a:t>
            </a:r>
            <a:r>
              <a:rPr lang="en-US" sz="2800" dirty="0"/>
              <a:t> benefits (costly; uncertain)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401(k) only commits to </a:t>
            </a:r>
            <a:r>
              <a:rPr lang="en-US" sz="2800" i="1" u="sng" dirty="0"/>
              <a:t>current</a:t>
            </a:r>
            <a:r>
              <a:rPr lang="en-US" sz="2800" dirty="0"/>
              <a:t> funding (cheaper; costs are certain)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2120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237" y="251011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7693" y="2937810"/>
            <a:ext cx="971676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Even Kentucky state pensions are coming under scrutiny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trend will not be slowing 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5" y="1250826"/>
            <a:ext cx="4218709" cy="16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80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15" y="1108997"/>
            <a:ext cx="9015663" cy="5261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318" y="134750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407941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74" y="837692"/>
            <a:ext cx="9015663" cy="5261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03" y="6273225"/>
            <a:ext cx="1013918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Neither is it his pension…….we are living in a different world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4825" y="107576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3063603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TEhMWFRUXFhgVGBgVFxgYFxYWFhcYGBcYFhUYHSggGBolHRgVITEhJSkrLi4uFx8zODMtNygtLisBCgoKDQ0NDw0NDy0ZFRkrKystLS03KysrKzctKzc3LSstLSs3KysrKysrKysrKysrKysrKysrKysrKysrKysrK//AABEIAMIBAwMBIgACEQEDEQH/xAAcAAACAgMBAQAAAAAAAAAAAAAEBQMGAAIHAQj/xABIEAABAwIDAwkFAwgJBAMAAAABAAIRAyEEEjEFQVEGEyJhcYGRobEHMsHR8EJy4RQVIyRSYoKiM0NTY5Kys9LxRJPC8iVzo//EABYBAQEBAAAAAAAAAAAAAAAAAAABAv/EABURAQEAAAAAAAAAAAAAAAAAAAAB/9oADAMBAAIRAxEAPwDmWz5zgibEExaBPEaJtUrlLtnsuTwEfNFMN1loVg9o1KLxUpOLXadRB1a4aOaeBSnEYhrqnQblbmAiZv8AaIsIBM23IyqLGNd3buSqm0g9LUOHjKDrPI13QaDE5T3C0SkHtdogNpOAAJqEEjf0SbpvyQqwG9h+HyQPtcINGkZ/rY0O+m75IOVEqSjVI0WOpfUFRKo6Hgi5raObeCO+ZjzTHb+yxVpNc0dNoMdYGo9PFUTHYmo2nhzmN2l48QJV35HbdZVaWvs+IMm5HVO5RXP8e+D1qFjyIIMHVWfltsYMfz9P3Sb8J/a+CrTWTcnL1AT8UFm2bj2VIAMVC0kiLSNYO/jHWi+ciRxv3/iqfhXQ8X3qw4XFCo2D0SDB7RwQH4PGtDsosHeu7660U7ED6KrNWpD7kDU6HvHjfvCJZXJvmB/xIHXPLZ1SBb6+rpLUxEA9Notr0rdvRULcW8Q0vzHcbxfj0UDd1UqM1D9EJcMU7iCZvcj/AMVjsUeA8T/tQGmt2+SHq40DigquK+7439EDUrE6IJqzs7pROFgC/XJ60uNeAvKFUi1j5754oH+HpurODWjr/wCVeKVUtAaGk2gm/wAAqRyfxAdUAnJeRaSY3a2VybhiGzDyOvLp4oItobZZSHSbHDie6LqjYvFF9Rzz9ok9nDyRG2sY2pUJBkN6IPG+qXmEErai3bVQ4K3a3sQG0qiZ4Q6JVRplOMEw9Xmge0nWCxRMY6NR4FYgr+0dnDDvfSacwY4tzcSLOI6pBjqS51jZXDlZSo8480XZwDci+vH5qoPF0HlRpI6I8wPVL8l35pnMNdUVi6QcbzpFkNTo2eJ3tug6NyP0aD1+iG9rrP1ak4bqzf8ATqIvkn9jtPmFD7VxOEaeFVp/lePig57gMUwyCQ153OAg2Ase5eY+vlkPpNPWLeYCU1GiVNSxhAynpN4FEOeULmihgjl1oki+lxbRKMPjcjg5ogjjfy3pxypAOH2fFv0DvVqreVUdIwO1W4qllIvEOBiAOACpe1dnuovLQTG6eHBCbPxr6Lw5p7RxCs4LMU0bzIn93vUVUy8pjQxNw4GCfebe5G9Nmcl2uaHNcDPBx+IWh5JHcf5giAqlSTfu7fr1Wor2iY8kwPJuqB/x80JiOTtQS4kgDW34ooapXtlG8jvU7gdYPgUR+Z6jGE95PALBhag1z+JQCOqHgfAoapiOJKZOw/U/xQz2NH2CfBAJzijfV3BTVRJ92IXtCkSYa3VER4ejN3An63oqk1kGSBdbPqZSQQbC1t6DquLhKKeYClTc4OZoHNBNxcq3Y5zRRPTBOUwJk6buCpHJOkXYmkNxdccRBNwum8oqTW4arAEc27TsKDl9OuwfZWxrsP2VDnZOgiPNStyINxXECG71Myv+55qNjG2gIylhgUEuGrH9kKw7Oc4/ZaodibAfW9xjncYGnadyt+E5MVKQBe3KD2EoI6WFJA0WKxUabA0DIT/F+CxBwjYm0nB+Te6wM+V0fjaUGT0TwiyqbyrRgeUDXUXCs3M9oAg/bGk9vFAK94JgKCi29TtaUTSp06gzCWbjBnKTpP7p4qNuHNM1WkzDWnukBB0Hkp7oH72q99q1L9Sn99nxWvI51h2+oR3tSZ/8e48HM/zQg4k5auC3KnwDgK1MuALRUYSCJBAcJBG8RuVRaOU1Kk/BYLITmZTyyRAILATppcb+KqAYrhy9yFmGfTADXCpZoAGrdwsqrSaFBGWKNr3C4JHYSEXVUDzHeqPWY6q2A2o4DtPopRtjEDSq7y+SBcvQga0uUOIj+kntAUzNuYioC0lpFp6N8u/ekrHX70Xh2gVGH7LnAHtJi6Cx1NoEtLS4gGx6JRlLHueLOaR2FbDDNA0+u1Q/mh75fRmRr+EqKw4p43A96Dp4whoGQGBE8Y7Qp6IJlr5a5urSIPV3LyrTEG2iCGniQ4TzY8lPTrtmzIPchtntaW2IJBNt8IvmJ3oPDWp/aYfBROfQO4+BW/N7kPVa1t5hAz5NtoPxDMhEyfCDuVy5XmMFW09wgfXFc89ntHNjmzua90dgXROX0jBVJsDlHZLmj4oOOtCIwzJMKJguZ3FSU7XQMmYdH4WmZCAoYiyZYWrog6v7NKsNezjDvCyu1ekHNIK5RyP2yKVVt7aHsKv21tsZHhrTuB8URJ+SHgsQLdqOP2j4r1BwjlXgWB7nMaGjIDDQBGu7uVXpVcrgYmDMHQ9RCtWLxrKhl9IExGrhbhYrSnRw5/6dvi//AHIC24bDljXZcofEEEic2mh7kvosOeo0l0saA4kzMPA37oIMJm11DKGGm0AaAl1t/wC0p/yjCh7s1NuYgBxzOvER9rqHginvImu0wBqD6WTP2l1wdnVuINP/AFWfNV3ZWOw9N2am1rTr7zj5Z08r7Qp4imadUMcx0SCHXykOFw7iAUHG6e4nT8EZsyk2pVY17sjC7pOjRouYjfZdep7LwlRnNkMLIjK41Yb2QbdyA2hyTwFMg06cm5GWo8+60ucYqToAUFc9obKXN0OZMszVIjS8EgdUqnM0XQ9sbOpYuizK80w1xy2aQXRBBiLdgVYxfJs0oL3WJjM2CB97NBA60FfqFDkorHNYLMeXXiCI75Bg9yFVRqVtCwBbAIPGNuO1G4cQ4A3GYeMiIQjdR2o6mJeIvLh6hBeaeHzPZTA965PDh8fBdD5P7DAGkSIvw3wue09q0qVUDNJsDlkgATAJ7V0XY218zWi4dlDhIIBBtqoqq+1bB06XM1KYh5PNEAWcILh3iD4qg1cRUBDXMgkTB4DXeu9Udm06jnmoA9jw1uR4BbMm4nQmQD3LlW1+TbKeJqMAOVr3NbcyGzIvPCEFU2K4Go6246dspo9kIylyeFImowki7S03iYMg/NZUwRLpJMARHHt8kC/nOpJazOcrOEmBMcbK1VGwNAUgpsHPvJG4nzQH+yumXY/so1PVo+KvftUOXAPG/Mwf/o35Kn+xxubHuP8Acv8A5nsPwKuXtoblwccalP1lEcXpvgolrpQjAjKJ08EUXQkWTCgOtLqdUTdG0XoHOBqw4QrTQxz3EZjMAAdgsAqXhKozBPcJXKC1MxBhYldPEmF6g5q8LXnoCkq/Xglr3IJqda47fgtcRU6U9QUTDb64L2o6SgLwr40TjB4uBBngklFM6BsEFm2fiyOHp3r3FY+ajHG55msD/wBqqktOrlGq3OIPO0eBFRp/wH5lAwbH5My39a74pJt98sgbmuTegZw3ZXPoUr2xAY7Scp1uDqTPmgpZK9DljqkgW+pWsqo3lerxi3AQatR+Du4Dr9EHTCL2eZeO/wCKgetwM9JtxfyXTKWCqSypSMtFAPY3MG5bAloMRBzSQbKibN/oo/ePwKu2INf83030WvqWqUXtYJcWEgAga2yAW4oq0cmsbz72uBECgQWiZFRzmOJda1gyO9V/lbR/WXkDUtPi0Jr7NcFVDH1atN1MvgAOEOgaEg6WAWvLTDltVrzo5sd7dfIhEUvE1sr3s3uykdWZuUnuue5FV8G1w6MC1uCW7Xw5NUPaYOSADvuYUWA2u8nmjT6QsSCZA4wBcdiK1xdCDDrEefzVTqA87UjcHeGYq+41uanL7ncdLzpB0VCruh9cjUNd/mKB37IDGKeZiGt77kx3wrl7cnxhKI41Wjwa8/BVn2KUga9dxaHZGUyJ3GX3HdKce3LEE06AtHOkiOAY7/cqjkgKKpN0QiPGgUHu9s8ExoPtwSqq+47FjapRT+mb9FONkGALzKreBqqx7JcARAgDW1pQWelQsNVic4bajA0Dm5gawLrEHGa5slhdqm1Vtko4oN6Rssfu+ty0plTm4H1oAgnwotKKpvhB4dynzoDqmIkERqAJ6xvWjqgmj1OcPIIdtTrWZ+lSP94fMBBbcDhCaRa0iXVJAJi9xElQY3ZgIc19ZlJ8Q2el2OEa9i0w5OWoP7xvhkcfVBunnBByjToxa/HtQUnEyHFpuWucJiJM39FEtqvvHtPqtFUbNdCkzyol61AQx6K2YZf3EoJqZ8nqYdUIMXG8daKe7NxVy3v+HyXaOQoIwgJAkveR1gmR6rjWI2Q8OY6mCSXBuVv71vWF3Dk3QNPD0mHVrAD97epEPaGgSvlZgedw5IBLmHMANSBZw8L9yc0m2B6luqOG7RALh2cd0203rTCbPAJcYl3SBvmaQBIgGSLdat/KXY7q+JfWpQ5rWtYGixJYXZyOJkx/Cl7dl1C0OeRQp3l1T3pG5jNSdVFINq1zADY4m1iepUDG1CHVpsTmBBHEldQxG2aWHthaWd/9tWEn+BmgXKtq4upVfVqVHZnOecxOpugvHsSrhtWuCLOay50HN5iZ7c3ki/bdUaRhg2Il7rbui0DcLIH2P4QvdULTlIOs69EW7F57Zn/paDJByh926H3LojnSNzIEBTOqKj2o5bNcoit2hRRmFrZfFWfZdedN9o7VUaasXJ/GBrgCgsLOVvNDm8pdltmiJ7iVia0oIBIPgsQUGofRJiLkJjVfdLN5QY3epOdt4ehUTNVCXfA/XigNbVspWVUuaVKHIGDXDgty+zOp/wAEG16IpXy/fHggteDFqv32HxaQoJOcDdYx1kxKO2Rh3HnAIOYtjfEC+vcUJtnEUQ11NhzVCMrnA9Frcwm5IBOtupBRccwNq1GzMPeJ7HEIZXTY3JCjWBDape8CSDax0cIOnedUJyq2HTw4yyMzRPRi8xZyqKut2MUYUgdZBsmfJp8VovcEW11CVhMeS1PNi6LJjM/KTBMAg3gIOjYyoW0mub7wqU4/7jdV1TZz9Gnd87Lm/K7Z4w9Om3OHl72ZQ1pk5HtcYF9yv2GqtaDYuMSJ3AdW/UKCyh8a2/BB47FEiKbrm0wTHWBvKhNF73MLyMpN27x0Tp1zHndMW0gBDbKop+BdiKVGo80uixr3zU6D3RmdAaJgmy5TV2jWr16lZ7z0pgEkhozHot6hC7ztozh6v/1P/wAhXz9hKBzkEn3TH+NyipMTiGgWcfAkHqBVOqklrjuzSrJjXODhJJ3+fysqu9/QcOLkV1H2LUM1Kq50ZRWEcc2RsRuhJPbFU/WaY4Nf/nA+CsnsWYBhahcYDq5106LWEdl1VPbAf1xg/u58Xu+SqKSCszLRYglzqQOUErcFBO1yLwtWCChKLZsiqdMyB6qKvOA2t+jbJvCxK8Js95YDZYgr9d1wgj7xRtdBP95BozVRubcqRmq9i6CMBehStb1L0NQe0kXT0H3h8ULTROjQY+0PigsW06z24StlJB6NwYME0wbjiDCTUKUgiBAa/XqaSnOLOfDV2yBLAb6CObOvclbqrWEBx/aDoNwXNjTggfezyg17y1xP9C0wDqLAypPaXh2NacoAGnXqNSlvIzaTMPWFR56HNZAYNyMugUPKvbpfRdSNNrg9+ZtQiHtAcXQ47yc0RO5EU0BYFPg8I+q7JTaXOO4Cf+E+PJxtAB2Lqhk6U2GXHtd8B4qiv0qRcYaC48AJV65DbEOHrNxGJhsyGCRIkG7uAmBKrztv82C3DU20x+1EuPj8UrqYyo92Z9RziYklxv8Ah1IO4fnkPnmiHOYHS/Uh0CQOBO+OpWTY2Cc7EjEO6LHMyMp7hmhxeTvJICqXs82A92GpVTGV5L+stkt9AukYWgAGho0a0j+G3yUE+KdEHgQfNGb0vxBzT1jwRNB5LR2BUBbYP6vW6qdTXT3SuBYetLgXG5pNPbJn4runKZ36niuPM1f9Ny+f8HXBeI/sm6qUjbatS3HhxVUd7verHtOqBaB3KtONu9IOzexmg44Ofsms494/9QqV7Xnzj43Ck0fzvV99kRLdn0yDH6SrI4y4gei5/wC1sztF/VTZ/wCR+Kopi9Xi9QYtgVqvQgLwbgDJ3I+niA4z9QlTDCJwjZIUF9wNcCm0Zm6cQsWmyNkMdRY4uuRPmViKqVdA1NQjKpQdUXQRM1Um9atF1MG370HobdSmmF4At3OQarxzrd4WFRudbwQWCi4vZVY0iTSMTp7g39yrGHqmCZm1hM6Xve91ZNhjp3+0wj+QhJ2bPcK5a1riDIEDSQRc7kRO6s4hzgLC4DTYbwAIsAQ3wROFrfowHNmdTI0MbiPqELs/D5Xy7RocTG4NEn0CRvqEmTvM+KC019uNw1LJhQG1CQXPABgdp1dp2BVmtXc9xc9znOOpcSSe8rQCV4AqNxHWt2gda8pslFU8PvQfSPIuiGbPwo4UKfjlE+qe4J3RYT1jzPyVd5F1c2AoX/qmx3NAhM8A79E2NJcCCeDygKqVBJCmwtXo+PrZLWukuJ47tQp8C8gOnjPiAg9x1NtRr6T/AHXtc1w6nAtPkV80bTouw1V9P7THupmd+Ux8AV9AY/lTgqTi1+IYHDUCX3G45AYK4Vyvx/5Vin1xT5trj7ubMSQAM0wNYUoT4nFk2jvBQLkVVCgLFR232XdHZ9M8c8ducrm/tPfO0q3UKY/kB+K6d7OKQGzqX3Sf5nLlftAM7QxHaweFJigrS9C2yrMqo1hehbspypRhygjYmeBpcChqdCEwwtLjZQWHB0gGNEu03D8ViUiu8WzaLEUuqIWsNEU9QvaghAupWlanVaEoJg9bFD0nWK9zoJHu3KOfX4r0XXjm2P1vQW7ZFCMrupp8ZCt1XA06bTkG4knd1n64Kr4S1Gl1upjw5xx9E6xWL5ukA9+Zz2ktaYsxvvEnhpqg5/jzzdKpB953Ng8RMk94Ed6QroFPYbazGZ9LmL6k9RRuG5NUGXySeOnoiOc0KZOgKIdhIibEq8YvCBriA0NHUAq7tUZajJ4FFLqWH4hHZAGmxmEVRa1FYxoFFwB1yjxcED/k37Qn4Ogyi/Dc61mjm1MpibdEtKsWyfadSewxhqlnGQ57Yk3sYPFc2eyyZ7NogUwYuSTbwHkAgt+K5eVXf0VJjetxLz5QFStocqsbiXVWVKzubzZcrAGA3OuUAnvKLdSdw8bJJhT0qn3j6lBs/DtptAGgCX4iqDomWLpF2nBLH4QzogHLFqaaYU8PKnbs5x0CDqHIh2XA0Wn9jwEz8Vy/lThn1cfXFNpc4vFh91o7l1LkpSjDUhbothKK2Dy1iYBzOc7W5ndfjCCjYPkdXeJfFMG0G7pPEDRZi+ShYD05I3RbrvrxOnBXh+IMhrmCOll37rQYt+PhXdq13TlaBvvN5NrlBWxgIcGAgk8JPinuG2PTENd0y4B0gwAOq9/hwU+x8EaYD3DpOkDUkWkx+ydfLimDGuLWiDMDfcjdc69euiAH8z0j0Q0k7ywkx/CZ+pRmA5NU3gjOQZ6rADQzvm/ciMO5o/dtlN5uBNvDX5JhgC0udN+jmjUa2y7r8O1AC7kVT/tD3x8libNZUH/TVH783OubM3906ax3LEHLXBRvatiHdXmsNN2lvNANXUCLq0SeHmtcThHMMGO6eA+aAakdez0v8F45ylFCDqN3mJ+Kz8n3SEHtBTsZM93qETs7ZuYF2YQ3WZ+SZM2WCC5rxHYepA62fRY6mA7VrczQC3W7R72vvFIq2JfUxldrv3aTeDaY0FiYsSe0lOMLhi/EU8O0B00w82EgAukyQRAMbt6zC4On+UYp2a4fElvR6NNv2wA3XNwQMtgVQ+i125xdH3cxDfKEykJZsGjTZQaxtVpyl7QJzO6LyPdaCfJM6GGJ+y89sU2+eZ3kgVYlwLiqryqwzg0VACACBMWkniui0tlPmQGM+63M7/FUkfyhR47Ywfd4c4i4LiXQeIboO4IOT4fEVRqwx1iEzeTlaHNIl4N+q/yVi2ns7JJLQRx4dZCR0cr3FwJy0wSd9zYR5CetB5UdYgaq00K1Oi0DWABA1sFUsDiDVqBgZN7xJjfonjeS73dKm91Kb/tA/wAJQM6hFUW8PmqlQYA+oDoHkeBKtFCg6hBe3MR9rT0sq2x4Fes0NJlxdu39L4oD6NMwHZbG9uCKZTpvtv6032ZRD6NOLgt8DvHcZCJGwG6+QNkFcds+Dp3ymmAwLTGbUTxvaE3OAcBEAhC5sh6Qjr3IHWzTlogAfW5JsRjHEulpytMTcaQJBIg3I0K2qY8hoid5MdsjtRVciLtD+AIFiBOpH1CBBjMR0QY6Vg09VoAGm4pHTpuqPlwNjLiA6xBE+vmmePwdZ0SzogkyBAEX91ogiJRWxqjaQDSxxJlwzAgkb41JOp7ZQbOAByDQ6zOguABe8208Vs+iHQTYanLMxYiLDsPaido49tNpPNF0S2WxaBHRnddt7JPs7EVKgPOGpJEhjJs0EhoMC8624diAivi25gGiXG8FovMwDvAte27irHsWiYD32Op3ZTAOmlkiwTC1xLmOBJkF06hoE+uplPaJkiCSDv3DeWwLeN0Fiw9Poi4PWCIN+tYlXOdfg50eixBxtwUgAmVq5bs0QeNZcdoUu02zV6sx8gFJRZfv8lvjqfTJ63HxAQLH05Om4egWPp3RvNQZ7PRbUqHUg92bIa8RqEwo46SeiASIyssLfPVZTo2I7fRSbNwQBv1ICMFz7Xte09J82BIBDS0ZSdIiU1wmz/yes1zAcj3guDnOIDibkDiZb4dyOfsovdSIdkADtwMmWwIJHBb4rZuJBzNLKjQLtMNk7iAZvPWEDFrCSiqVHjopsJQc6NOJ7UeMGN9z1/JAvDj9kT6L3mCdfJMm0lnNBBVuUWxaldoYx7WiZcHAkPAmxg6dSW4LkbBaKrwWhwdkYzK1xGgcdSOpXV1OCtHNKAEUQLNaGjgLIetULXAmzSdw9YTQ0lo+gHCD5IBwGuG428vqVUOVvJmo4iphmhxEgskA3i7ZMHTRXWjQIm838lPzaCn8jNn1aTHiqxzJdIDi2dBNm2F5VlbRlEmmvW0t6CGnQ3bl7W2exwIc0EdiJYSpsqCv1NgMOkgTPE9g4I+jgm26O86j90D1TOO1YXQgWVcH/wAaRKR4zZLMrrPAtJF4MkyBeO4b1aX1Z6kFiHIKNU2bTL2iahDSS3MBknjnF+G8yQvaWEpOBIaTFgcg1EEFt5F+pWjFhrhD2Bw65S+rh2GwEb7TqbfQQLWU4s0nNLt5JJJzZo4W3o3DVnXaQW5QAJtJkS7wk3QG1MLVLQKbqY4udmBHANkkD8UJh8G/O01S14gmOkWzIJMNtpO4ILR+cqP9sz1WJe3CNAgc60aw1stE3sSetYg5zU1W9FerEBFNT433B2/AL1YggqfAegU2EKxYgYN0+uBTMn9ID/ds9XBeLEBe2XH9WG4udI3GIiQro2mAxkAa8FixAfhGjLpvW71ixEeBZU0WLEEJ0WgWLEVhWpWLEGALYCyxYgyFK0LFiD1eFYsQeuCGefrvWLEGHehqq9WIF9dC1AsWIIiLLYixWLEEdJ5gXPisWLE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26924" y="371788"/>
            <a:ext cx="4505325" cy="10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xMTEhUTEhMWFRUXFhgVGBgVFxgYFxYWFhcYGBcYFhUYHSggGBolHRgVITEhJSkrLi4uFx8zODMtNygtLisBCgoKDQ0NDw0NDy0ZFRkrKystLS03KysrKzctKzc3LSstLSs3KysrKysrKysrKysrKysrKysrKysrKysrKysrK//AABEIAMIBAwMBIgACEQEDEQH/xAAcAAACAgMBAQAAAAAAAAAAAAAEBQMGAAIHAQj/xABIEAABAwIDAwkFAwgJBAMAAAABAAIRAyEEEjEFQVEGEyJhcYGRobEHMsHR8EJy4RQVIyRSYoKiM0NTY5Kys9LxRJPC8iVzo//EABYBAQEBAAAAAAAAAAAAAAAAAAABAv/EABURAQEAAAAAAAAAAAAAAAAAAAAB/9oADAMBAAIRAxEAPwDmWz5zgibEExaBPEaJtUrlLtnsuTwEfNFMN1loVg9o1KLxUpOLXadRB1a4aOaeBSnEYhrqnQblbmAiZv8AaIsIBM23IyqLGNd3buSqm0g9LUOHjKDrPI13QaDE5T3C0SkHtdogNpOAAJqEEjf0SbpvyQqwG9h+HyQPtcINGkZ/rY0O+m75IOVEqSjVI0WOpfUFRKo6Hgi5raObeCO+ZjzTHb+yxVpNc0dNoMdYGo9PFUTHYmo2nhzmN2l48QJV35HbdZVaWvs+IMm5HVO5RXP8e+D1qFjyIIMHVWfltsYMfz9P3Sb8J/a+CrTWTcnL1AT8UFm2bj2VIAMVC0kiLSNYO/jHWi+ciRxv3/iqfhXQ8X3qw4XFCo2D0SDB7RwQH4PGtDsosHeu7660U7ED6KrNWpD7kDU6HvHjfvCJZXJvmB/xIHXPLZ1SBb6+rpLUxEA9Notr0rdvRULcW8Q0vzHcbxfj0UDd1UqM1D9EJcMU7iCZvcj/AMVjsUeA8T/tQGmt2+SHq40DigquK+7439EDUrE6IJqzs7pROFgC/XJ60uNeAvKFUi1j5754oH+HpurODWjr/wCVeKVUtAaGk2gm/wAAqRyfxAdUAnJeRaSY3a2VybhiGzDyOvLp4oItobZZSHSbHDie6LqjYvFF9Rzz9ok9nDyRG2sY2pUJBkN6IPG+qXmEErai3bVQ4K3a3sQG0qiZ4Q6JVRplOMEw9Xmge0nWCxRMY6NR4FYgr+0dnDDvfSacwY4tzcSLOI6pBjqS51jZXDlZSo8480XZwDci+vH5qoPF0HlRpI6I8wPVL8l35pnMNdUVi6QcbzpFkNTo2eJ3tug6NyP0aD1+iG9rrP1ak4bqzf8ATqIvkn9jtPmFD7VxOEaeFVp/lePig57gMUwyCQ153OAg2Ase5eY+vlkPpNPWLeYCU1GiVNSxhAynpN4FEOeULmihgjl1oki+lxbRKMPjcjg5ogjjfy3pxypAOH2fFv0DvVqreVUdIwO1W4qllIvEOBiAOACpe1dnuovLQTG6eHBCbPxr6Lw5p7RxCs4LMU0bzIn93vUVUy8pjQxNw4GCfebe5G9Nmcl2uaHNcDPBx+IWh5JHcf5giAqlSTfu7fr1Wor2iY8kwPJuqB/x80JiOTtQS4kgDW34ooapXtlG8jvU7gdYPgUR+Z6jGE95PALBhag1z+JQCOqHgfAoapiOJKZOw/U/xQz2NH2CfBAJzijfV3BTVRJ92IXtCkSYa3VER4ejN3An63oqk1kGSBdbPqZSQQbC1t6DquLhKKeYClTc4OZoHNBNxcq3Y5zRRPTBOUwJk6buCpHJOkXYmkNxdccRBNwum8oqTW4arAEc27TsKDl9OuwfZWxrsP2VDnZOgiPNStyINxXECG71Myv+55qNjG2gIylhgUEuGrH9kKw7Oc4/ZaodibAfW9xjncYGnadyt+E5MVKQBe3KD2EoI6WFJA0WKxUabA0DIT/F+CxBwjYm0nB+Te6wM+V0fjaUGT0TwiyqbyrRgeUDXUXCs3M9oAg/bGk9vFAK94JgKCi29TtaUTSp06gzCWbjBnKTpP7p4qNuHNM1WkzDWnukBB0Hkp7oH72q99q1L9Sn99nxWvI51h2+oR3tSZ/8e48HM/zQg4k5auC3KnwDgK1MuALRUYSCJBAcJBG8RuVRaOU1Kk/BYLITmZTyyRAILATppcb+KqAYrhy9yFmGfTADXCpZoAGrdwsqrSaFBGWKNr3C4JHYSEXVUDzHeqPWY6q2A2o4DtPopRtjEDSq7y+SBcvQga0uUOIj+kntAUzNuYioC0lpFp6N8u/ekrHX70Xh2gVGH7LnAHtJi6Cx1NoEtLS4gGx6JRlLHueLOaR2FbDDNA0+u1Q/mh75fRmRr+EqKw4p43A96Dp4whoGQGBE8Y7Qp6IJlr5a5urSIPV3LyrTEG2iCGniQ4TzY8lPTrtmzIPchtntaW2IJBNt8IvmJ3oPDWp/aYfBROfQO4+BW/N7kPVa1t5hAz5NtoPxDMhEyfCDuVy5XmMFW09wgfXFc89ntHNjmzua90dgXROX0jBVJsDlHZLmj4oOOtCIwzJMKJguZ3FSU7XQMmYdH4WmZCAoYiyZYWrog6v7NKsNezjDvCyu1ekHNIK5RyP2yKVVt7aHsKv21tsZHhrTuB8URJ+SHgsQLdqOP2j4r1BwjlXgWB7nMaGjIDDQBGu7uVXpVcrgYmDMHQ9RCtWLxrKhl9IExGrhbhYrSnRw5/6dvi//AHIC24bDljXZcofEEEic2mh7kvosOeo0l0saA4kzMPA37oIMJm11DKGGm0AaAl1t/wC0p/yjCh7s1NuYgBxzOvER9rqHginvImu0wBqD6WTP2l1wdnVuINP/AFWfNV3ZWOw9N2am1rTr7zj5Z08r7Qp4imadUMcx0SCHXykOFw7iAUHG6e4nT8EZsyk2pVY17sjC7pOjRouYjfZdep7LwlRnNkMLIjK41Yb2QbdyA2hyTwFMg06cm5GWo8+60ucYqToAUFc9obKXN0OZMszVIjS8EgdUqnM0XQ9sbOpYuizK80w1xy2aQXRBBiLdgVYxfJs0oL3WJjM2CB97NBA60FfqFDkorHNYLMeXXiCI75Bg9yFVRqVtCwBbAIPGNuO1G4cQ4A3GYeMiIQjdR2o6mJeIvLh6hBeaeHzPZTA965PDh8fBdD5P7DAGkSIvw3wue09q0qVUDNJsDlkgATAJ7V0XY218zWi4dlDhIIBBtqoqq+1bB06XM1KYh5PNEAWcILh3iD4qg1cRUBDXMgkTB4DXeu9Udm06jnmoA9jw1uR4BbMm4nQmQD3LlW1+TbKeJqMAOVr3NbcyGzIvPCEFU2K4Go6246dspo9kIylyeFImowki7S03iYMg/NZUwRLpJMARHHt8kC/nOpJazOcrOEmBMcbK1VGwNAUgpsHPvJG4nzQH+yumXY/so1PVo+KvftUOXAPG/Mwf/o35Kn+xxubHuP8Acv8A5nsPwKuXtoblwccalP1lEcXpvgolrpQjAjKJ08EUXQkWTCgOtLqdUTdG0XoHOBqw4QrTQxz3EZjMAAdgsAqXhKozBPcJXKC1MxBhYldPEmF6g5q8LXnoCkq/Xglr3IJqda47fgtcRU6U9QUTDb64L2o6SgLwr40TjB4uBBngklFM6BsEFm2fiyOHp3r3FY+ajHG55msD/wBqqktOrlGq3OIPO0eBFRp/wH5lAwbH5My39a74pJt98sgbmuTegZw3ZXPoUr2xAY7Scp1uDqTPmgpZK9DljqkgW+pWsqo3lerxi3AQatR+Du4Dr9EHTCL2eZeO/wCKgetwM9JtxfyXTKWCqSypSMtFAPY3MG5bAloMRBzSQbKibN/oo/ePwKu2INf83030WvqWqUXtYJcWEgAga2yAW4oq0cmsbz72uBECgQWiZFRzmOJda1gyO9V/lbR/WXkDUtPi0Jr7NcFVDH1atN1MvgAOEOgaEg6WAWvLTDltVrzo5sd7dfIhEUvE1sr3s3uykdWZuUnuue5FV8G1w6MC1uCW7Xw5NUPaYOSADvuYUWA2u8nmjT6QsSCZA4wBcdiK1xdCDDrEefzVTqA87UjcHeGYq+41uanL7ncdLzpB0VCruh9cjUNd/mKB37IDGKeZiGt77kx3wrl7cnxhKI41Wjwa8/BVn2KUga9dxaHZGUyJ3GX3HdKce3LEE06AtHOkiOAY7/cqjkgKKpN0QiPGgUHu9s8ExoPtwSqq+47FjapRT+mb9FONkGALzKreBqqx7JcARAgDW1pQWelQsNVic4bajA0Dm5gawLrEHGa5slhdqm1Vtko4oN6Rssfu+ty0plTm4H1oAgnwotKKpvhB4dynzoDqmIkERqAJ6xvWjqgmj1OcPIIdtTrWZ+lSP94fMBBbcDhCaRa0iXVJAJi9xElQY3ZgIc19ZlJ8Q2el2OEa9i0w5OWoP7xvhkcfVBunnBByjToxa/HtQUnEyHFpuWucJiJM39FEtqvvHtPqtFUbNdCkzyol61AQx6K2YZf3EoJqZ8nqYdUIMXG8daKe7NxVy3v+HyXaOQoIwgJAkveR1gmR6rjWI2Q8OY6mCSXBuVv71vWF3Dk3QNPD0mHVrAD97epEPaGgSvlZgedw5IBLmHMANSBZw8L9yc0m2B6luqOG7RALh2cd0203rTCbPAJcYl3SBvmaQBIgGSLdat/KXY7q+JfWpQ5rWtYGixJYXZyOJkx/Cl7dl1C0OeRQp3l1T3pG5jNSdVFINq1zADY4m1iepUDG1CHVpsTmBBHEldQxG2aWHthaWd/9tWEn+BmgXKtq4upVfVqVHZnOecxOpugvHsSrhtWuCLOay50HN5iZ7c3ki/bdUaRhg2Il7rbui0DcLIH2P4QvdULTlIOs69EW7F57Zn/paDJByh926H3LojnSNzIEBTOqKj2o5bNcoit2hRRmFrZfFWfZdedN9o7VUaasXJ/GBrgCgsLOVvNDm8pdltmiJ7iVia0oIBIPgsQUGofRJiLkJjVfdLN5QY3epOdt4ehUTNVCXfA/XigNbVspWVUuaVKHIGDXDgty+zOp/wAEG16IpXy/fHggteDFqv32HxaQoJOcDdYx1kxKO2Rh3HnAIOYtjfEC+vcUJtnEUQ11NhzVCMrnA9Frcwm5IBOtupBRccwNq1GzMPeJ7HEIZXTY3JCjWBDape8CSDax0cIOnedUJyq2HTw4yyMzRPRi8xZyqKut2MUYUgdZBsmfJp8VovcEW11CVhMeS1PNi6LJjM/KTBMAg3gIOjYyoW0mub7wqU4/7jdV1TZz9Gnd87Lm/K7Z4w9Om3OHl72ZQ1pk5HtcYF9yv2GqtaDYuMSJ3AdW/UKCyh8a2/BB47FEiKbrm0wTHWBvKhNF73MLyMpN27x0Tp1zHndMW0gBDbKop+BdiKVGo80uixr3zU6D3RmdAaJgmy5TV2jWr16lZ7z0pgEkhozHot6hC7ztozh6v/1P/wAhXz9hKBzkEn3TH+NyipMTiGgWcfAkHqBVOqklrjuzSrJjXODhJJ3+fysqu9/QcOLkV1H2LUM1Kq50ZRWEcc2RsRuhJPbFU/WaY4Nf/nA+CsnsWYBhahcYDq5106LWEdl1VPbAf1xg/u58Xu+SqKSCszLRYglzqQOUErcFBO1yLwtWCChKLZsiqdMyB6qKvOA2t+jbJvCxK8Js95YDZYgr9d1wgj7xRtdBP95BozVRubcqRmq9i6CMBehStb1L0NQe0kXT0H3h8ULTROjQY+0PigsW06z24StlJB6NwYME0wbjiDCTUKUgiBAa/XqaSnOLOfDV2yBLAb6CObOvclbqrWEBx/aDoNwXNjTggfezyg17y1xP9C0wDqLAypPaXh2NacoAGnXqNSlvIzaTMPWFR56HNZAYNyMugUPKvbpfRdSNNrg9+ZtQiHtAcXQ47yc0RO5EU0BYFPg8I+q7JTaXOO4Cf+E+PJxtAB2Lqhk6U2GXHtd8B4qiv0qRcYaC48AJV65DbEOHrNxGJhsyGCRIkG7uAmBKrztv82C3DU20x+1EuPj8UrqYyo92Z9RziYklxv8Ah1IO4fnkPnmiHOYHS/Uh0CQOBO+OpWTY2Cc7EjEO6LHMyMp7hmhxeTvJICqXs82A92GpVTGV5L+stkt9AukYWgAGho0a0j+G3yUE+KdEHgQfNGb0vxBzT1jwRNB5LR2BUBbYP6vW6qdTXT3SuBYetLgXG5pNPbJn4runKZ36niuPM1f9Ny+f8HXBeI/sm6qUjbatS3HhxVUd7verHtOqBaB3KtONu9IOzexmg44Ofsms494/9QqV7Xnzj43Ck0fzvV99kRLdn0yDH6SrI4y4gei5/wC1sztF/VTZ/wCR+Kopi9Xi9QYtgVqvQgLwbgDJ3I+niA4z9QlTDCJwjZIUF9wNcCm0Zm6cQsWmyNkMdRY4uuRPmViKqVdA1NQjKpQdUXQRM1Um9atF1MG370HobdSmmF4At3OQarxzrd4WFRudbwQWCi4vZVY0iTSMTp7g39yrGHqmCZm1hM6Xve91ZNhjp3+0wj+QhJ2bPcK5a1riDIEDSQRc7kRO6s4hzgLC4DTYbwAIsAQ3wROFrfowHNmdTI0MbiPqELs/D5Xy7RocTG4NEn0CRvqEmTvM+KC019uNw1LJhQG1CQXPABgdp1dp2BVmtXc9xc9znOOpcSSe8rQCV4AqNxHWt2gda8pslFU8PvQfSPIuiGbPwo4UKfjlE+qe4J3RYT1jzPyVd5F1c2AoX/qmx3NAhM8A79E2NJcCCeDygKqVBJCmwtXo+PrZLWukuJ47tQp8C8gOnjPiAg9x1NtRr6T/AHXtc1w6nAtPkV80bTouw1V9P7THupmd+Ux8AV9AY/lTgqTi1+IYHDUCX3G45AYK4Vyvx/5Vin1xT5trj7ubMSQAM0wNYUoT4nFk2jvBQLkVVCgLFR232XdHZ9M8c8ducrm/tPfO0q3UKY/kB+K6d7OKQGzqX3Sf5nLlftAM7QxHaweFJigrS9C2yrMqo1hehbspypRhygjYmeBpcChqdCEwwtLjZQWHB0gGNEu03D8ViUiu8WzaLEUuqIWsNEU9QvaghAupWlanVaEoJg9bFD0nWK9zoJHu3KOfX4r0XXjm2P1vQW7ZFCMrupp8ZCt1XA06bTkG4knd1n64Kr4S1Gl1upjw5xx9E6xWL5ukA9+Zz2ktaYsxvvEnhpqg5/jzzdKpB953Ng8RMk94Ed6QroFPYbazGZ9LmL6k9RRuG5NUGXySeOnoiOc0KZOgKIdhIibEq8YvCBriA0NHUAq7tUZajJ4FFLqWH4hHZAGmxmEVRa1FYxoFFwB1yjxcED/k37Qn4Ogyi/Dc61mjm1MpibdEtKsWyfadSewxhqlnGQ57Yk3sYPFc2eyyZ7NogUwYuSTbwHkAgt+K5eVXf0VJjetxLz5QFStocqsbiXVWVKzubzZcrAGA3OuUAnvKLdSdw8bJJhT0qn3j6lBs/DtptAGgCX4iqDomWLpF2nBLH4QzogHLFqaaYU8PKnbs5x0CDqHIh2XA0Wn9jwEz8Vy/lThn1cfXFNpc4vFh91o7l1LkpSjDUhbothKK2Dy1iYBzOc7W5ndfjCCjYPkdXeJfFMG0G7pPEDRZi+ShYD05I3RbrvrxOnBXh+IMhrmCOll37rQYt+PhXdq13TlaBvvN5NrlBWxgIcGAgk8JPinuG2PTENd0y4B0gwAOq9/hwU+x8EaYD3DpOkDUkWkx+ydfLimDGuLWiDMDfcjdc69euiAH8z0j0Q0k7ywkx/CZ+pRmA5NU3gjOQZ6rADQzvm/ciMO5o/dtlN5uBNvDX5JhgC0udN+jmjUa2y7r8O1AC7kVT/tD3x8libNZUH/TVH783OubM3906ax3LEHLXBRvatiHdXmsNN2lvNANXUCLq0SeHmtcThHMMGO6eA+aAakdez0v8F45ylFCDqN3mJ+Kz8n3SEHtBTsZM93qETs7ZuYF2YQ3WZ+SZM2WCC5rxHYepA62fRY6mA7VrczQC3W7R72vvFIq2JfUxldrv3aTeDaY0FiYsSe0lOMLhi/EU8O0B00w82EgAukyQRAMbt6zC4On+UYp2a4fElvR6NNv2wA3XNwQMtgVQ+i125xdH3cxDfKEykJZsGjTZQaxtVpyl7QJzO6LyPdaCfJM6GGJ+y89sU2+eZ3kgVYlwLiqryqwzg0VACACBMWkniui0tlPmQGM+63M7/FUkfyhR47Ywfd4c4i4LiXQeIboO4IOT4fEVRqwx1iEzeTlaHNIl4N+q/yVi2ns7JJLQRx4dZCR0cr3FwJy0wSd9zYR5CetB5UdYgaq00K1Oi0DWABA1sFUsDiDVqBgZN7xJjfonjeS73dKm91Kb/tA/wAJQM6hFUW8PmqlQYA+oDoHkeBKtFCg6hBe3MR9rT0sq2x4Fes0NJlxdu39L4oD6NMwHZbG9uCKZTpvtv6032ZRD6NOLgt8DvHcZCJGwG6+QNkFcds+Dp3ymmAwLTGbUTxvaE3OAcBEAhC5sh6Qjr3IHWzTlogAfW5JsRjHEulpytMTcaQJBIg3I0K2qY8hoid5MdsjtRVciLtD+AIFiBOpH1CBBjMR0QY6Vg09VoAGm4pHTpuqPlwNjLiA6xBE+vmmePwdZ0SzogkyBAEX91ogiJRWxqjaQDSxxJlwzAgkb41JOp7ZQbOAByDQ6zOguABe8208Vs+iHQTYanLMxYiLDsPaido49tNpPNF0S2WxaBHRnddt7JPs7EVKgPOGpJEhjJs0EhoMC8624diAivi25gGiXG8FovMwDvAte27irHsWiYD32Op3ZTAOmlkiwTC1xLmOBJkF06hoE+uplPaJkiCSDv3DeWwLeN0Fiw9Poi4PWCIN+tYlXOdfg50eixBxtwUgAmVq5bs0QeNZcdoUu02zV6sx8gFJRZfv8lvjqfTJ63HxAQLH05Om4egWPp3RvNQZ7PRbUqHUg92bIa8RqEwo46SeiASIyssLfPVZTo2I7fRSbNwQBv1ICMFz7Xte09J82BIBDS0ZSdIiU1wmz/yes1zAcj3guDnOIDibkDiZb4dyOfsovdSIdkADtwMmWwIJHBb4rZuJBzNLKjQLtMNk7iAZvPWEDFrCSiqVHjopsJQc6NOJ7UeMGN9z1/JAvDj9kT6L3mCdfJMm0lnNBBVuUWxaldoYx7WiZcHAkPAmxg6dSW4LkbBaKrwWhwdkYzK1xGgcdSOpXV1OCtHNKAEUQLNaGjgLIetULXAmzSdw9YTQ0lo+gHCD5IBwGuG428vqVUOVvJmo4iphmhxEgskA3i7ZMHTRXWjQIm838lPzaCn8jNn1aTHiqxzJdIDi2dBNm2F5VlbRlEmmvW0t6CGnQ3bl7W2exwIc0EdiJYSpsqCv1NgMOkgTPE9g4I+jgm26O86j90D1TOO1YXQgWVcH/wAaRKR4zZLMrrPAtJF4MkyBeO4b1aX1Z6kFiHIKNU2bTL2iahDSS3MBknjnF+G8yQvaWEpOBIaTFgcg1EEFt5F+pWjFhrhD2Bw65S+rh2GwEb7TqbfQQLWU4s0nNLt5JJJzZo4W3o3DVnXaQW5QAJtJkS7wk3QG1MLVLQKbqY4udmBHANkkD8UJh8G/O01S14gmOkWzIJMNtpO4ILR+cqP9sz1WJe3CNAgc60aw1stE3sSetYg5zU1W9FerEBFNT433B2/AL1YggqfAegU2EKxYgYN0+uBTMn9ID/ds9XBeLEBe2XH9WG4udI3GIiQro2mAxkAa8FixAfhGjLpvW71ixEeBZU0WLEEJ0WgWLEVhWpWLEGALYCyxYgyFK0LFiD1eFYsQeuCGefrvWLEGHehqq9WIF9dC1AsWIIiLLYixWLEEdJ5gXPisWLE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95124" y="-1401606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60" y="1793878"/>
            <a:ext cx="4018269" cy="2155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7800" y="537635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8" y="1952864"/>
            <a:ext cx="2647950" cy="2391508"/>
          </a:xfrm>
          <a:prstGeom prst="rect">
            <a:avLst/>
          </a:prstGeom>
        </p:spPr>
      </p:pic>
      <p:sp>
        <p:nvSpPr>
          <p:cNvPr id="11" name="Notched Right Arrow 10"/>
          <p:cNvSpPr/>
          <p:nvPr/>
        </p:nvSpPr>
        <p:spPr>
          <a:xfrm>
            <a:off x="2991195" y="28891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8611459" y="28891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47384" y="2187212"/>
            <a:ext cx="2059911" cy="1601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Today’s needs, wants, toys</a:t>
            </a:r>
          </a:p>
        </p:txBody>
      </p:sp>
    </p:spTree>
    <p:extLst>
      <p:ext uri="{BB962C8B-B14F-4D97-AF65-F5344CB8AC3E}">
        <p14:creationId xmlns:p14="http://schemas.microsoft.com/office/powerpoint/2010/main" val="2469189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TEhMWFRUXFhgVGBgVFxgYFxYWFhcYGBcYFhUYHSggGBolHRgVITEhJSkrLi4uFx8zODMtNygtLisBCgoKDQ0NDw0NDy0ZFRkrKystLS03KysrKzctKzc3LSstLSs3KysrKysrKysrKysrKysrKysrKysrKysrKysrK//AABEIAMIBAwMBIgACEQEDEQH/xAAcAAACAgMBAQAAAAAAAAAAAAAEBQMGAAIHAQj/xABIEAABAwIDAwkFAwgJBAMAAAABAAIRAyEEEjEFQVEGEyJhcYGRobEHMsHR8EJy4RQVIyRSYoKiM0NTY5Kys9LxRJPC8iVzo//EABYBAQEBAAAAAAAAAAAAAAAAAAABAv/EABURAQEAAAAAAAAAAAAAAAAAAAAB/9oADAMBAAIRAxEAPwDmWz5zgibEExaBPEaJtUrlLtnsuTwEfNFMN1loVg9o1KLxUpOLXadRB1a4aOaeBSnEYhrqnQblbmAiZv8AaIsIBM23IyqLGNd3buSqm0g9LUOHjKDrPI13QaDE5T3C0SkHtdogNpOAAJqEEjf0SbpvyQqwG9h+HyQPtcINGkZ/rY0O+m75IOVEqSjVI0WOpfUFRKo6Hgi5raObeCO+ZjzTHb+yxVpNc0dNoMdYGo9PFUTHYmo2nhzmN2l48QJV35HbdZVaWvs+IMm5HVO5RXP8e+D1qFjyIIMHVWfltsYMfz9P3Sb8J/a+CrTWTcnL1AT8UFm2bj2VIAMVC0kiLSNYO/jHWi+ciRxv3/iqfhXQ8X3qw4XFCo2D0SDB7RwQH4PGtDsosHeu7660U7ED6KrNWpD7kDU6HvHjfvCJZXJvmB/xIHXPLZ1SBb6+rpLUxEA9Notr0rdvRULcW8Q0vzHcbxfj0UDd1UqM1D9EJcMU7iCZvcj/AMVjsUeA8T/tQGmt2+SHq40DigquK+7439EDUrE6IJqzs7pROFgC/XJ60uNeAvKFUi1j5754oH+HpurODWjr/wCVeKVUtAaGk2gm/wAAqRyfxAdUAnJeRaSY3a2VybhiGzDyOvLp4oItobZZSHSbHDie6LqjYvFF9Rzz9ok9nDyRG2sY2pUJBkN6IPG+qXmEErai3bVQ4K3a3sQG0qiZ4Q6JVRplOMEw9Xmge0nWCxRMY6NR4FYgr+0dnDDvfSacwY4tzcSLOI6pBjqS51jZXDlZSo8480XZwDci+vH5qoPF0HlRpI6I8wPVL8l35pnMNdUVi6QcbzpFkNTo2eJ3tug6NyP0aD1+iG9rrP1ak4bqzf8ATqIvkn9jtPmFD7VxOEaeFVp/lePig57gMUwyCQ153OAg2Ase5eY+vlkPpNPWLeYCU1GiVNSxhAynpN4FEOeULmihgjl1oki+lxbRKMPjcjg5ogjjfy3pxypAOH2fFv0DvVqreVUdIwO1W4qllIvEOBiAOACpe1dnuovLQTG6eHBCbPxr6Lw5p7RxCs4LMU0bzIn93vUVUy8pjQxNw4GCfebe5G9Nmcl2uaHNcDPBx+IWh5JHcf5giAqlSTfu7fr1Wor2iY8kwPJuqB/x80JiOTtQS4kgDW34ooapXtlG8jvU7gdYPgUR+Z6jGE95PALBhag1z+JQCOqHgfAoapiOJKZOw/U/xQz2NH2CfBAJzijfV3BTVRJ92IXtCkSYa3VER4ejN3An63oqk1kGSBdbPqZSQQbC1t6DquLhKKeYClTc4OZoHNBNxcq3Y5zRRPTBOUwJk6buCpHJOkXYmkNxdccRBNwum8oqTW4arAEc27TsKDl9OuwfZWxrsP2VDnZOgiPNStyINxXECG71Myv+55qNjG2gIylhgUEuGrH9kKw7Oc4/ZaodibAfW9xjncYGnadyt+E5MVKQBe3KD2EoI6WFJA0WKxUabA0DIT/F+CxBwjYm0nB+Te6wM+V0fjaUGT0TwiyqbyrRgeUDXUXCs3M9oAg/bGk9vFAK94JgKCi29TtaUTSp06gzCWbjBnKTpP7p4qNuHNM1WkzDWnukBB0Hkp7oH72q99q1L9Sn99nxWvI51h2+oR3tSZ/8e48HM/zQg4k5auC3KnwDgK1MuALRUYSCJBAcJBG8RuVRaOU1Kk/BYLITmZTyyRAILATppcb+KqAYrhy9yFmGfTADXCpZoAGrdwsqrSaFBGWKNr3C4JHYSEXVUDzHeqPWY6q2A2o4DtPopRtjEDSq7y+SBcvQga0uUOIj+kntAUzNuYioC0lpFp6N8u/ekrHX70Xh2gVGH7LnAHtJi6Cx1NoEtLS4gGx6JRlLHueLOaR2FbDDNA0+u1Q/mh75fRmRr+EqKw4p43A96Dp4whoGQGBE8Y7Qp6IJlr5a5urSIPV3LyrTEG2iCGniQ4TzY8lPTrtmzIPchtntaW2IJBNt8IvmJ3oPDWp/aYfBROfQO4+BW/N7kPVa1t5hAz5NtoPxDMhEyfCDuVy5XmMFW09wgfXFc89ntHNjmzua90dgXROX0jBVJsDlHZLmj4oOOtCIwzJMKJguZ3FSU7XQMmYdH4WmZCAoYiyZYWrog6v7NKsNezjDvCyu1ekHNIK5RyP2yKVVt7aHsKv21tsZHhrTuB8URJ+SHgsQLdqOP2j4r1BwjlXgWB7nMaGjIDDQBGu7uVXpVcrgYmDMHQ9RCtWLxrKhl9IExGrhbhYrSnRw5/6dvi//AHIC24bDljXZcofEEEic2mh7kvosOeo0l0saA4kzMPA37oIMJm11DKGGm0AaAl1t/wC0p/yjCh7s1NuYgBxzOvER9rqHginvImu0wBqD6WTP2l1wdnVuINP/AFWfNV3ZWOw9N2am1rTr7zj5Z08r7Qp4imadUMcx0SCHXykOFw7iAUHG6e4nT8EZsyk2pVY17sjC7pOjRouYjfZdep7LwlRnNkMLIjK41Yb2QbdyA2hyTwFMg06cm5GWo8+60ucYqToAUFc9obKXN0OZMszVIjS8EgdUqnM0XQ9sbOpYuizK80w1xy2aQXRBBiLdgVYxfJs0oL3WJjM2CB97NBA60FfqFDkorHNYLMeXXiCI75Bg9yFVRqVtCwBbAIPGNuO1G4cQ4A3GYeMiIQjdR2o6mJeIvLh6hBeaeHzPZTA965PDh8fBdD5P7DAGkSIvw3wue09q0qVUDNJsDlkgATAJ7V0XY218zWi4dlDhIIBBtqoqq+1bB06XM1KYh5PNEAWcILh3iD4qg1cRUBDXMgkTB4DXeu9Udm06jnmoA9jw1uR4BbMm4nQmQD3LlW1+TbKeJqMAOVr3NbcyGzIvPCEFU2K4Go6246dspo9kIylyeFImowki7S03iYMg/NZUwRLpJMARHHt8kC/nOpJazOcrOEmBMcbK1VGwNAUgpsHPvJG4nzQH+yumXY/so1PVo+KvftUOXAPG/Mwf/o35Kn+xxubHuP8Acv8A5nsPwKuXtoblwccalP1lEcXpvgolrpQjAjKJ08EUXQkWTCgOtLqdUTdG0XoHOBqw4QrTQxz3EZjMAAdgsAqXhKozBPcJXKC1MxBhYldPEmF6g5q8LXnoCkq/Xglr3IJqda47fgtcRU6U9QUTDb64L2o6SgLwr40TjB4uBBngklFM6BsEFm2fiyOHp3r3FY+ajHG55msD/wBqqktOrlGq3OIPO0eBFRp/wH5lAwbH5My39a74pJt98sgbmuTegZw3ZXPoUr2xAY7Scp1uDqTPmgpZK9DljqkgW+pWsqo3lerxi3AQatR+Du4Dr9EHTCL2eZeO/wCKgetwM9JtxfyXTKWCqSypSMtFAPY3MG5bAloMRBzSQbKibN/oo/ePwKu2INf83030WvqWqUXtYJcWEgAga2yAW4oq0cmsbz72uBECgQWiZFRzmOJda1gyO9V/lbR/WXkDUtPi0Jr7NcFVDH1atN1MvgAOEOgaEg6WAWvLTDltVrzo5sd7dfIhEUvE1sr3s3uykdWZuUnuue5FV8G1w6MC1uCW7Xw5NUPaYOSADvuYUWA2u8nmjT6QsSCZA4wBcdiK1xdCDDrEefzVTqA87UjcHeGYq+41uanL7ncdLzpB0VCruh9cjUNd/mKB37IDGKeZiGt77kx3wrl7cnxhKI41Wjwa8/BVn2KUga9dxaHZGUyJ3GX3HdKce3LEE06AtHOkiOAY7/cqjkgKKpN0QiPGgUHu9s8ExoPtwSqq+47FjapRT+mb9FONkGALzKreBqqx7JcARAgDW1pQWelQsNVic4bajA0Dm5gawLrEHGa5slhdqm1Vtko4oN6Rssfu+ty0plTm4H1oAgnwotKKpvhB4dynzoDqmIkERqAJ6xvWjqgmj1OcPIIdtTrWZ+lSP94fMBBbcDhCaRa0iXVJAJi9xElQY3ZgIc19ZlJ8Q2el2OEa9i0w5OWoP7xvhkcfVBunnBByjToxa/HtQUnEyHFpuWucJiJM39FEtqvvHtPqtFUbNdCkzyol61AQx6K2YZf3EoJqZ8nqYdUIMXG8daKe7NxVy3v+HyXaOQoIwgJAkveR1gmR6rjWI2Q8OY6mCSXBuVv71vWF3Dk3QNPD0mHVrAD97epEPaGgSvlZgedw5IBLmHMANSBZw8L9yc0m2B6luqOG7RALh2cd0203rTCbPAJcYl3SBvmaQBIgGSLdat/KXY7q+JfWpQ5rWtYGixJYXZyOJkx/Cl7dl1C0OeRQp3l1T3pG5jNSdVFINq1zADY4m1iepUDG1CHVpsTmBBHEldQxG2aWHthaWd/9tWEn+BmgXKtq4upVfVqVHZnOecxOpugvHsSrhtWuCLOay50HN5iZ7c3ki/bdUaRhg2Il7rbui0DcLIH2P4QvdULTlIOs69EW7F57Zn/paDJByh926H3LojnSNzIEBTOqKj2o5bNcoit2hRRmFrZfFWfZdedN9o7VUaasXJ/GBrgCgsLOVvNDm8pdltmiJ7iVia0oIBIPgsQUGofRJiLkJjVfdLN5QY3epOdt4ehUTNVCXfA/XigNbVspWVUuaVKHIGDXDgty+zOp/wAEG16IpXy/fHggteDFqv32HxaQoJOcDdYx1kxKO2Rh3HnAIOYtjfEC+vcUJtnEUQ11NhzVCMrnA9Frcwm5IBOtupBRccwNq1GzMPeJ7HEIZXTY3JCjWBDape8CSDax0cIOnedUJyq2HTw4yyMzRPRi8xZyqKut2MUYUgdZBsmfJp8VovcEW11CVhMeS1PNi6LJjM/KTBMAg3gIOjYyoW0mub7wqU4/7jdV1TZz9Gnd87Lm/K7Z4w9Om3OHl72ZQ1pk5HtcYF9yv2GqtaDYuMSJ3AdW/UKCyh8a2/BB47FEiKbrm0wTHWBvKhNF73MLyMpN27x0Tp1zHndMW0gBDbKop+BdiKVGo80uixr3zU6D3RmdAaJgmy5TV2jWr16lZ7z0pgEkhozHot6hC7ztozh6v/1P/wAhXz9hKBzkEn3TH+NyipMTiGgWcfAkHqBVOqklrjuzSrJjXODhJJ3+fysqu9/QcOLkV1H2LUM1Kq50ZRWEcc2RsRuhJPbFU/WaY4Nf/nA+CsnsWYBhahcYDq5106LWEdl1VPbAf1xg/u58Xu+SqKSCszLRYglzqQOUErcFBO1yLwtWCChKLZsiqdMyB6qKvOA2t+jbJvCxK8Js95YDZYgr9d1wgj7xRtdBP95BozVRubcqRmq9i6CMBehStb1L0NQe0kXT0H3h8ULTROjQY+0PigsW06z24StlJB6NwYME0wbjiDCTUKUgiBAa/XqaSnOLOfDV2yBLAb6CObOvclbqrWEBx/aDoNwXNjTggfezyg17y1xP9C0wDqLAypPaXh2NacoAGnXqNSlvIzaTMPWFR56HNZAYNyMugUPKvbpfRdSNNrg9+ZtQiHtAcXQ47yc0RO5EU0BYFPg8I+q7JTaXOO4Cf+E+PJxtAB2Lqhk6U2GXHtd8B4qiv0qRcYaC48AJV65DbEOHrNxGJhsyGCRIkG7uAmBKrztv82C3DU20x+1EuPj8UrqYyo92Z9RziYklxv8Ah1IO4fnkPnmiHOYHS/Uh0CQOBO+OpWTY2Cc7EjEO6LHMyMp7hmhxeTvJICqXs82A92GpVTGV5L+stkt9AukYWgAGho0a0j+G3yUE+KdEHgQfNGb0vxBzT1jwRNB5LR2BUBbYP6vW6qdTXT3SuBYetLgXG5pNPbJn4runKZ36niuPM1f9Ny+f8HXBeI/sm6qUjbatS3HhxVUd7verHtOqBaB3KtONu9IOzexmg44Ofsms494/9QqV7Xnzj43Ck0fzvV99kRLdn0yDH6SrI4y4gei5/wC1sztF/VTZ/wCR+Kopi9Xi9QYtgVqvQgLwbgDJ3I+niA4z9QlTDCJwjZIUF9wNcCm0Zm6cQsWmyNkMdRY4uuRPmViKqVdA1NQjKpQdUXQRM1Um9atF1MG370HobdSmmF4At3OQarxzrd4WFRudbwQWCi4vZVY0iTSMTp7g39yrGHqmCZm1hM6Xve91ZNhjp3+0wj+QhJ2bPcK5a1riDIEDSQRc7kRO6s4hzgLC4DTYbwAIsAQ3wROFrfowHNmdTI0MbiPqELs/D5Xy7RocTG4NEn0CRvqEmTvM+KC019uNw1LJhQG1CQXPABgdp1dp2BVmtXc9xc9znOOpcSSe8rQCV4AqNxHWt2gda8pslFU8PvQfSPIuiGbPwo4UKfjlE+qe4J3RYT1jzPyVd5F1c2AoX/qmx3NAhM8A79E2NJcCCeDygKqVBJCmwtXo+PrZLWukuJ47tQp8C8gOnjPiAg9x1NtRr6T/AHXtc1w6nAtPkV80bTouw1V9P7THupmd+Ux8AV9AY/lTgqTi1+IYHDUCX3G45AYK4Vyvx/5Vin1xT5trj7ubMSQAM0wNYUoT4nFk2jvBQLkVVCgLFR232XdHZ9M8c8ducrm/tPfO0q3UKY/kB+K6d7OKQGzqX3Sf5nLlftAM7QxHaweFJigrS9C2yrMqo1hehbspypRhygjYmeBpcChqdCEwwtLjZQWHB0gGNEu03D8ViUiu8WzaLEUuqIWsNEU9QvaghAupWlanVaEoJg9bFD0nWK9zoJHu3KOfX4r0XXjm2P1vQW7ZFCMrupp8ZCt1XA06bTkG4knd1n64Kr4S1Gl1upjw5xx9E6xWL5ukA9+Zz2ktaYsxvvEnhpqg5/jzzdKpB953Ng8RMk94Ed6QroFPYbazGZ9LmL6k9RRuG5NUGXySeOnoiOc0KZOgKIdhIibEq8YvCBriA0NHUAq7tUZajJ4FFLqWH4hHZAGmxmEVRa1FYxoFFwB1yjxcED/k37Qn4Ogyi/Dc61mjm1MpibdEtKsWyfadSewxhqlnGQ57Yk3sYPFc2eyyZ7NogUwYuSTbwHkAgt+K5eVXf0VJjetxLz5QFStocqsbiXVWVKzubzZcrAGA3OuUAnvKLdSdw8bJJhT0qn3j6lBs/DtptAGgCX4iqDomWLpF2nBLH4QzogHLFqaaYU8PKnbs5x0CDqHIh2XA0Wn9jwEz8Vy/lThn1cfXFNpc4vFh91o7l1LkpSjDUhbothKK2Dy1iYBzOc7W5ndfjCCjYPkdXeJfFMG0G7pPEDRZi+ShYD05I3RbrvrxOnBXh+IMhrmCOll37rQYt+PhXdq13TlaBvvN5NrlBWxgIcGAgk8JPinuG2PTENd0y4B0gwAOq9/hwU+x8EaYD3DpOkDUkWkx+ydfLimDGuLWiDMDfcjdc69euiAH8z0j0Q0k7ywkx/CZ+pRmA5NU3gjOQZ6rADQzvm/ciMO5o/dtlN5uBNvDX5JhgC0udN+jmjUa2y7r8O1AC7kVT/tD3x8libNZUH/TVH783OubM3906ax3LEHLXBRvatiHdXmsNN2lvNANXUCLq0SeHmtcThHMMGO6eA+aAakdez0v8F45ylFCDqN3mJ+Kz8n3SEHtBTsZM93qETs7ZuYF2YQ3WZ+SZM2WCC5rxHYepA62fRY6mA7VrczQC3W7R72vvFIq2JfUxldrv3aTeDaY0FiYsSe0lOMLhi/EU8O0B00w82EgAukyQRAMbt6zC4On+UYp2a4fElvR6NNv2wA3XNwQMtgVQ+i125xdH3cxDfKEykJZsGjTZQaxtVpyl7QJzO6LyPdaCfJM6GGJ+y89sU2+eZ3kgVYlwLiqryqwzg0VACACBMWkniui0tlPmQGM+63M7/FUkfyhR47Ywfd4c4i4LiXQeIboO4IOT4fEVRqwx1iEzeTlaHNIl4N+q/yVi2ns7JJLQRx4dZCR0cr3FwJy0wSd9zYR5CetB5UdYgaq00K1Oi0DWABA1sFUsDiDVqBgZN7xJjfonjeS73dKm91Kb/tA/wAJQM6hFUW8PmqlQYA+oDoHkeBKtFCg6hBe3MR9rT0sq2x4Fes0NJlxdu39L4oD6NMwHZbG9uCKZTpvtv6032ZRD6NOLgt8DvHcZCJGwG6+QNkFcds+Dp3ymmAwLTGbUTxvaE3OAcBEAhC5sh6Qjr3IHWzTlogAfW5JsRjHEulpytMTcaQJBIg3I0K2qY8hoid5MdsjtRVciLtD+AIFiBOpH1CBBjMR0QY6Vg09VoAGm4pHTpuqPlwNjLiA6xBE+vmmePwdZ0SzogkyBAEX91ogiJRWxqjaQDSxxJlwzAgkb41JOp7ZQbOAByDQ6zOguABe8208Vs+iHQTYanLMxYiLDsPaido49tNpPNF0S2WxaBHRnddt7JPs7EVKgPOGpJEhjJs0EhoMC8624diAivi25gGiXG8FovMwDvAte27irHsWiYD32Op3ZTAOmlkiwTC1xLmOBJkF06hoE+uplPaJkiCSDv3DeWwLeN0Fiw9Poi4PWCIN+tYlXOdfg50eixBxtwUgAmVq5bs0QeNZcdoUu02zV6sx8gFJRZfv8lvjqfTJ63HxAQLH05Om4egWPp3RvNQZ7PRbUqHUg92bIa8RqEwo46SeiASIyssLfPVZTo2I7fRSbNwQBv1ICMFz7Xte09J82BIBDS0ZSdIiU1wmz/yes1zAcj3guDnOIDibkDiZb4dyOfsovdSIdkADtwMmWwIJHBb4rZuJBzNLKjQLtMNk7iAZvPWEDFrCSiqVHjopsJQc6NOJ7UeMGN9z1/JAvDj9kT6L3mCdfJMm0lnNBBVuUWxaldoYx7WiZcHAkPAmxg6dSW4LkbBaKrwWhwdkYzK1xGgcdSOpXV1OCtHNKAEUQLNaGjgLIetULXAmzSdw9YTQ0lo+gHCD5IBwGuG428vqVUOVvJmo4iphmhxEgskA3i7ZMHTRXWjQIm838lPzaCn8jNn1aTHiqxzJdIDi2dBNm2F5VlbRlEmmvW0t6CGnQ3bl7W2exwIc0EdiJYSpsqCv1NgMOkgTPE9g4I+jgm26O86j90D1TOO1YXQgWVcH/wAaRKR4zZLMrrPAtJF4MkyBeO4b1aX1Z6kFiHIKNU2bTL2iahDSS3MBknjnF+G8yQvaWEpOBIaTFgcg1EEFt5F+pWjFhrhD2Bw65S+rh2GwEb7TqbfQQLWU4s0nNLt5JJJzZo4W3o3DVnXaQW5QAJtJkS7wk3QG1MLVLQKbqY4udmBHANkkD8UJh8G/O01S14gmOkWzIJMNtpO4ILR+cqP9sz1WJe3CNAgc60aw1stE3sSetYg5zU1W9FerEBFNT433B2/AL1YggqfAegU2EKxYgYN0+uBTMn9ID/ds9XBeLEBe2XH9WG4udI3GIiQro2mAxkAa8FixAfhGjLpvW71ixEeBZU0WLEEJ0WgWLEVhWpWLEGALYCyxYgyFK0LFiD1eFYsQeuCGefrvWLEGHehqq9WIF9dC1AsWIIiLLYixWLEEdJ5gXPisWLE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26924" y="371788"/>
            <a:ext cx="4505325" cy="10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xMTEhUTEhMWFRUXFhgVGBgVFxgYFxYWFhcYGBcYFhUYHSggGBolHRgVITEhJSkrLi4uFx8zODMtNygtLisBCgoKDQ0NDw0NDy0ZFRkrKystLS03KysrKzctKzc3LSstLSs3KysrKysrKysrKysrKysrKysrKysrKysrKysrK//AABEIAMIBAwMBIgACEQEDEQH/xAAcAAACAgMBAQAAAAAAAAAAAAAEBQMGAAIHAQj/xABIEAABAwIDAwkFAwgJBAMAAAABAAIRAyEEEjEFQVEGEyJhcYGRobEHMsHR8EJy4RQVIyRSYoKiM0NTY5Kys9LxRJPC8iVzo//EABYBAQEBAAAAAAAAAAAAAAAAAAABAv/EABURAQEAAAAAAAAAAAAAAAAAAAAB/9oADAMBAAIRAxEAPwDmWz5zgibEExaBPEaJtUrlLtnsuTwEfNFMN1loVg9o1KLxUpOLXadRB1a4aOaeBSnEYhrqnQblbmAiZv8AaIsIBM23IyqLGNd3buSqm0g9LUOHjKDrPI13QaDE5T3C0SkHtdogNpOAAJqEEjf0SbpvyQqwG9h+HyQPtcINGkZ/rY0O+m75IOVEqSjVI0WOpfUFRKo6Hgi5raObeCO+ZjzTHb+yxVpNc0dNoMdYGo9PFUTHYmo2nhzmN2l48QJV35HbdZVaWvs+IMm5HVO5RXP8e+D1qFjyIIMHVWfltsYMfz9P3Sb8J/a+CrTWTcnL1AT8UFm2bj2VIAMVC0kiLSNYO/jHWi+ciRxv3/iqfhXQ8X3qw4XFCo2D0SDB7RwQH4PGtDsosHeu7660U7ED6KrNWpD7kDU6HvHjfvCJZXJvmB/xIHXPLZ1SBb6+rpLUxEA9Notr0rdvRULcW8Q0vzHcbxfj0UDd1UqM1D9EJcMU7iCZvcj/AMVjsUeA8T/tQGmt2+SHq40DigquK+7439EDUrE6IJqzs7pROFgC/XJ60uNeAvKFUi1j5754oH+HpurODWjr/wCVeKVUtAaGk2gm/wAAqRyfxAdUAnJeRaSY3a2VybhiGzDyOvLp4oItobZZSHSbHDie6LqjYvFF9Rzz9ok9nDyRG2sY2pUJBkN6IPG+qXmEErai3bVQ4K3a3sQG0qiZ4Q6JVRplOMEw9Xmge0nWCxRMY6NR4FYgr+0dnDDvfSacwY4tzcSLOI6pBjqS51jZXDlZSo8480XZwDci+vH5qoPF0HlRpI6I8wPVL8l35pnMNdUVi6QcbzpFkNTo2eJ3tug6NyP0aD1+iG9rrP1ak4bqzf8ATqIvkn9jtPmFD7VxOEaeFVp/lePig57gMUwyCQ153OAg2Ase5eY+vlkPpNPWLeYCU1GiVNSxhAynpN4FEOeULmihgjl1oki+lxbRKMPjcjg5ogjjfy3pxypAOH2fFv0DvVqreVUdIwO1W4qllIvEOBiAOACpe1dnuovLQTG6eHBCbPxr6Lw5p7RxCs4LMU0bzIn93vUVUy8pjQxNw4GCfebe5G9Nmcl2uaHNcDPBx+IWh5JHcf5giAqlSTfu7fr1Wor2iY8kwPJuqB/x80JiOTtQS4kgDW34ooapXtlG8jvU7gdYPgUR+Z6jGE95PALBhag1z+JQCOqHgfAoapiOJKZOw/U/xQz2NH2CfBAJzijfV3BTVRJ92IXtCkSYa3VER4ejN3An63oqk1kGSBdbPqZSQQbC1t6DquLhKKeYClTc4OZoHNBNxcq3Y5zRRPTBOUwJk6buCpHJOkXYmkNxdccRBNwum8oqTW4arAEc27TsKDl9OuwfZWxrsP2VDnZOgiPNStyINxXECG71Myv+55qNjG2gIylhgUEuGrH9kKw7Oc4/ZaodibAfW9xjncYGnadyt+E5MVKQBe3KD2EoI6WFJA0WKxUabA0DIT/F+CxBwjYm0nB+Te6wM+V0fjaUGT0TwiyqbyrRgeUDXUXCs3M9oAg/bGk9vFAK94JgKCi29TtaUTSp06gzCWbjBnKTpP7p4qNuHNM1WkzDWnukBB0Hkp7oH72q99q1L9Sn99nxWvI51h2+oR3tSZ/8e48HM/zQg4k5auC3KnwDgK1MuALRUYSCJBAcJBG8RuVRaOU1Kk/BYLITmZTyyRAILATppcb+KqAYrhy9yFmGfTADXCpZoAGrdwsqrSaFBGWKNr3C4JHYSEXVUDzHeqPWY6q2A2o4DtPopRtjEDSq7y+SBcvQga0uUOIj+kntAUzNuYioC0lpFp6N8u/ekrHX70Xh2gVGH7LnAHtJi6Cx1NoEtLS4gGx6JRlLHueLOaR2FbDDNA0+u1Q/mh75fRmRr+EqKw4p43A96Dp4whoGQGBE8Y7Qp6IJlr5a5urSIPV3LyrTEG2iCGniQ4TzY8lPTrtmzIPchtntaW2IJBNt8IvmJ3oPDWp/aYfBROfQO4+BW/N7kPVa1t5hAz5NtoPxDMhEyfCDuVy5XmMFW09wgfXFc89ntHNjmzua90dgXROX0jBVJsDlHZLmj4oOOtCIwzJMKJguZ3FSU7XQMmYdH4WmZCAoYiyZYWrog6v7NKsNezjDvCyu1ekHNIK5RyP2yKVVt7aHsKv21tsZHhrTuB8URJ+SHgsQLdqOP2j4r1BwjlXgWB7nMaGjIDDQBGu7uVXpVcrgYmDMHQ9RCtWLxrKhl9IExGrhbhYrSnRw5/6dvi//AHIC24bDljXZcofEEEic2mh7kvosOeo0l0saA4kzMPA37oIMJm11DKGGm0AaAl1t/wC0p/yjCh7s1NuYgBxzOvER9rqHginvImu0wBqD6WTP2l1wdnVuINP/AFWfNV3ZWOw9N2am1rTr7zj5Z08r7Qp4imadUMcx0SCHXykOFw7iAUHG6e4nT8EZsyk2pVY17sjC7pOjRouYjfZdep7LwlRnNkMLIjK41Yb2QbdyA2hyTwFMg06cm5GWo8+60ucYqToAUFc9obKXN0OZMszVIjS8EgdUqnM0XQ9sbOpYuizK80w1xy2aQXRBBiLdgVYxfJs0oL3WJjM2CB97NBA60FfqFDkorHNYLMeXXiCI75Bg9yFVRqVtCwBbAIPGNuO1G4cQ4A3GYeMiIQjdR2o6mJeIvLh6hBeaeHzPZTA965PDh8fBdD5P7DAGkSIvw3wue09q0qVUDNJsDlkgATAJ7V0XY218zWi4dlDhIIBBtqoqq+1bB06XM1KYh5PNEAWcILh3iD4qg1cRUBDXMgkTB4DXeu9Udm06jnmoA9jw1uR4BbMm4nQmQD3LlW1+TbKeJqMAOVr3NbcyGzIvPCEFU2K4Go6246dspo9kIylyeFImowki7S03iYMg/NZUwRLpJMARHHt8kC/nOpJazOcrOEmBMcbK1VGwNAUgpsHPvJG4nzQH+yumXY/so1PVo+KvftUOXAPG/Mwf/o35Kn+xxubHuP8Acv8A5nsPwKuXtoblwccalP1lEcXpvgolrpQjAjKJ08EUXQkWTCgOtLqdUTdG0XoHOBqw4QrTQxz3EZjMAAdgsAqXhKozBPcJXKC1MxBhYldPEmF6g5q8LXnoCkq/Xglr3IJqda47fgtcRU6U9QUTDb64L2o6SgLwr40TjB4uBBngklFM6BsEFm2fiyOHp3r3FY+ajHG55msD/wBqqktOrlGq3OIPO0eBFRp/wH5lAwbH5My39a74pJt98sgbmuTegZw3ZXPoUr2xAY7Scp1uDqTPmgpZK9DljqkgW+pWsqo3lerxi3AQatR+Du4Dr9EHTCL2eZeO/wCKgetwM9JtxfyXTKWCqSypSMtFAPY3MG5bAloMRBzSQbKibN/oo/ePwKu2INf83030WvqWqUXtYJcWEgAga2yAW4oq0cmsbz72uBECgQWiZFRzmOJda1gyO9V/lbR/WXkDUtPi0Jr7NcFVDH1atN1MvgAOEOgaEg6WAWvLTDltVrzo5sd7dfIhEUvE1sr3s3uykdWZuUnuue5FV8G1w6MC1uCW7Xw5NUPaYOSADvuYUWA2u8nmjT6QsSCZA4wBcdiK1xdCDDrEefzVTqA87UjcHeGYq+41uanL7ncdLzpB0VCruh9cjUNd/mKB37IDGKeZiGt77kx3wrl7cnxhKI41Wjwa8/BVn2KUga9dxaHZGUyJ3GX3HdKce3LEE06AtHOkiOAY7/cqjkgKKpN0QiPGgUHu9s8ExoPtwSqq+47FjapRT+mb9FONkGALzKreBqqx7JcARAgDW1pQWelQsNVic4bajA0Dm5gawLrEHGa5slhdqm1Vtko4oN6Rssfu+ty0plTm4H1oAgnwotKKpvhB4dynzoDqmIkERqAJ6xvWjqgmj1OcPIIdtTrWZ+lSP94fMBBbcDhCaRa0iXVJAJi9xElQY3ZgIc19ZlJ8Q2el2OEa9i0w5OWoP7xvhkcfVBunnBByjToxa/HtQUnEyHFpuWucJiJM39FEtqvvHtPqtFUbNdCkzyol61AQx6K2YZf3EoJqZ8nqYdUIMXG8daKe7NxVy3v+HyXaOQoIwgJAkveR1gmR6rjWI2Q8OY6mCSXBuVv71vWF3Dk3QNPD0mHVrAD97epEPaGgSvlZgedw5IBLmHMANSBZw8L9yc0m2B6luqOG7RALh2cd0203rTCbPAJcYl3SBvmaQBIgGSLdat/KXY7q+JfWpQ5rWtYGixJYXZyOJkx/Cl7dl1C0OeRQp3l1T3pG5jNSdVFINq1zADY4m1iepUDG1CHVpsTmBBHEldQxG2aWHthaWd/9tWEn+BmgXKtq4upVfVqVHZnOecxOpugvHsSrhtWuCLOay50HN5iZ7c3ki/bdUaRhg2Il7rbui0DcLIH2P4QvdULTlIOs69EW7F57Zn/paDJByh926H3LojnSNzIEBTOqKj2o5bNcoit2hRRmFrZfFWfZdedN9o7VUaasXJ/GBrgCgsLOVvNDm8pdltmiJ7iVia0oIBIPgsQUGofRJiLkJjVfdLN5QY3epOdt4ehUTNVCXfA/XigNbVspWVUuaVKHIGDXDgty+zOp/wAEG16IpXy/fHggteDFqv32HxaQoJOcDdYx1kxKO2Rh3HnAIOYtjfEC+vcUJtnEUQ11NhzVCMrnA9Frcwm5IBOtupBRccwNq1GzMPeJ7HEIZXTY3JCjWBDape8CSDax0cIOnedUJyq2HTw4yyMzRPRi8xZyqKut2MUYUgdZBsmfJp8VovcEW11CVhMeS1PNi6LJjM/KTBMAg3gIOjYyoW0mub7wqU4/7jdV1TZz9Gnd87Lm/K7Z4w9Om3OHl72ZQ1pk5HtcYF9yv2GqtaDYuMSJ3AdW/UKCyh8a2/BB47FEiKbrm0wTHWBvKhNF73MLyMpN27x0Tp1zHndMW0gBDbKop+BdiKVGo80uixr3zU6D3RmdAaJgmy5TV2jWr16lZ7z0pgEkhozHot6hC7ztozh6v/1P/wAhXz9hKBzkEn3TH+NyipMTiGgWcfAkHqBVOqklrjuzSrJjXODhJJ3+fysqu9/QcOLkV1H2LUM1Kq50ZRWEcc2RsRuhJPbFU/WaY4Nf/nA+CsnsWYBhahcYDq5106LWEdl1VPbAf1xg/u58Xu+SqKSCszLRYglzqQOUErcFBO1yLwtWCChKLZsiqdMyB6qKvOA2t+jbJvCxK8Js95YDZYgr9d1wgj7xRtdBP95BozVRubcqRmq9i6CMBehStb1L0NQe0kXT0H3h8ULTROjQY+0PigsW06z24StlJB6NwYME0wbjiDCTUKUgiBAa/XqaSnOLOfDV2yBLAb6CObOvclbqrWEBx/aDoNwXNjTggfezyg17y1xP9C0wDqLAypPaXh2NacoAGnXqNSlvIzaTMPWFR56HNZAYNyMugUPKvbpfRdSNNrg9+ZtQiHtAcXQ47yc0RO5EU0BYFPg8I+q7JTaXOO4Cf+E+PJxtAB2Lqhk6U2GXHtd8B4qiv0qRcYaC48AJV65DbEOHrNxGJhsyGCRIkG7uAmBKrztv82C3DU20x+1EuPj8UrqYyo92Z9RziYklxv8Ah1IO4fnkPnmiHOYHS/Uh0CQOBO+OpWTY2Cc7EjEO6LHMyMp7hmhxeTvJICqXs82A92GpVTGV5L+stkt9AukYWgAGho0a0j+G3yUE+KdEHgQfNGb0vxBzT1jwRNB5LR2BUBbYP6vW6qdTXT3SuBYetLgXG5pNPbJn4runKZ36niuPM1f9Ny+f8HXBeI/sm6qUjbatS3HhxVUd7verHtOqBaB3KtONu9IOzexmg44Ofsms494/9QqV7Xnzj43Ck0fzvV99kRLdn0yDH6SrI4y4gei5/wC1sztF/VTZ/wCR+Kopi9Xi9QYtgVqvQgLwbgDJ3I+niA4z9QlTDCJwjZIUF9wNcCm0Zm6cQsWmyNkMdRY4uuRPmViKqVdA1NQjKpQdUXQRM1Um9atF1MG370HobdSmmF4At3OQarxzrd4WFRudbwQWCi4vZVY0iTSMTp7g39yrGHqmCZm1hM6Xve91ZNhjp3+0wj+QhJ2bPcK5a1riDIEDSQRc7kRO6s4hzgLC4DTYbwAIsAQ3wROFrfowHNmdTI0MbiPqELs/D5Xy7RocTG4NEn0CRvqEmTvM+KC019uNw1LJhQG1CQXPABgdp1dp2BVmtXc9xc9znOOpcSSe8rQCV4AqNxHWt2gda8pslFU8PvQfSPIuiGbPwo4UKfjlE+qe4J3RYT1jzPyVd5F1c2AoX/qmx3NAhM8A79E2NJcCCeDygKqVBJCmwtXo+PrZLWukuJ47tQp8C8gOnjPiAg9x1NtRr6T/AHXtc1w6nAtPkV80bTouw1V9P7THupmd+Ux8AV9AY/lTgqTi1+IYHDUCX3G45AYK4Vyvx/5Vin1xT5trj7ubMSQAM0wNYUoT4nFk2jvBQLkVVCgLFR232XdHZ9M8c8ducrm/tPfO0q3UKY/kB+K6d7OKQGzqX3Sf5nLlftAM7QxHaweFJigrS9C2yrMqo1hehbspypRhygjYmeBpcChqdCEwwtLjZQWHB0gGNEu03D8ViUiu8WzaLEUuqIWsNEU9QvaghAupWlanVaEoJg9bFD0nWK9zoJHu3KOfX4r0XXjm2P1vQW7ZFCMrupp8ZCt1XA06bTkG4knd1n64Kr4S1Gl1upjw5xx9E6xWL5ukA9+Zz2ktaYsxvvEnhpqg5/jzzdKpB953Ng8RMk94Ed6QroFPYbazGZ9LmL6k9RRuG5NUGXySeOnoiOc0KZOgKIdhIibEq8YvCBriA0NHUAq7tUZajJ4FFLqWH4hHZAGmxmEVRa1FYxoFFwB1yjxcED/k37Qn4Ogyi/Dc61mjm1MpibdEtKsWyfadSewxhqlnGQ57Yk3sYPFc2eyyZ7NogUwYuSTbwHkAgt+K5eVXf0VJjetxLz5QFStocqsbiXVWVKzubzZcrAGA3OuUAnvKLdSdw8bJJhT0qn3j6lBs/DtptAGgCX4iqDomWLpF2nBLH4QzogHLFqaaYU8PKnbs5x0CDqHIh2XA0Wn9jwEz8Vy/lThn1cfXFNpc4vFh91o7l1LkpSjDUhbothKK2Dy1iYBzOc7W5ndfjCCjYPkdXeJfFMG0G7pPEDRZi+ShYD05I3RbrvrxOnBXh+IMhrmCOll37rQYt+PhXdq13TlaBvvN5NrlBWxgIcGAgk8JPinuG2PTENd0y4B0gwAOq9/hwU+x8EaYD3DpOkDUkWkx+ydfLimDGuLWiDMDfcjdc69euiAH8z0j0Q0k7ywkx/CZ+pRmA5NU3gjOQZ6rADQzvm/ciMO5o/dtlN5uBNvDX5JhgC0udN+jmjUa2y7r8O1AC7kVT/tD3x8libNZUH/TVH783OubM3906ax3LEHLXBRvatiHdXmsNN2lvNANXUCLq0SeHmtcThHMMGO6eA+aAakdez0v8F45ylFCDqN3mJ+Kz8n3SEHtBTsZM93qETs7ZuYF2YQ3WZ+SZM2WCC5rxHYepA62fRY6mA7VrczQC3W7R72vvFIq2JfUxldrv3aTeDaY0FiYsSe0lOMLhi/EU8O0B00w82EgAukyQRAMbt6zC4On+UYp2a4fElvR6NNv2wA3XNwQMtgVQ+i125xdH3cxDfKEykJZsGjTZQaxtVpyl7QJzO6LyPdaCfJM6GGJ+y89sU2+eZ3kgVYlwLiqryqwzg0VACACBMWkniui0tlPmQGM+63M7/FUkfyhR47Ywfd4c4i4LiXQeIboO4IOT4fEVRqwx1iEzeTlaHNIl4N+q/yVi2ns7JJLQRx4dZCR0cr3FwJy0wSd9zYR5CetB5UdYgaq00K1Oi0DWABA1sFUsDiDVqBgZN7xJjfonjeS73dKm91Kb/tA/wAJQM6hFUW8PmqlQYA+oDoHkeBKtFCg6hBe3MR9rT0sq2x4Fes0NJlxdu39L4oD6NMwHZbG9uCKZTpvtv6032ZRD6NOLgt8DvHcZCJGwG6+QNkFcds+Dp3ymmAwLTGbUTxvaE3OAcBEAhC5sh6Qjr3IHWzTlogAfW5JsRjHEulpytMTcaQJBIg3I0K2qY8hoid5MdsjtRVciLtD+AIFiBOpH1CBBjMR0QY6Vg09VoAGm4pHTpuqPlwNjLiA6xBE+vmmePwdZ0SzogkyBAEX91ogiJRWxqjaQDSxxJlwzAgkb41JOp7ZQbOAByDQ6zOguABe8208Vs+iHQTYanLMxYiLDsPaido49tNpPNF0S2WxaBHRnddt7JPs7EVKgPOGpJEhjJs0EhoMC8624diAivi25gGiXG8FovMwDvAte27irHsWiYD32Op3ZTAOmlkiwTC1xLmOBJkF06hoE+uplPaJkiCSDv3DeWwLeN0Fiw9Poi4PWCIN+tYlXOdfg50eixBxtwUgAmVq5bs0QeNZcdoUu02zV6sx8gFJRZfv8lvjqfTJ63HxAQLH05Om4egWPp3RvNQZ7PRbUqHUg92bIa8RqEwo46SeiASIyssLfPVZTo2I7fRSbNwQBv1ICMFz7Xte09J82BIBDS0ZSdIiU1wmz/yes1zAcj3guDnOIDibkDiZb4dyOfsovdSIdkADtwMmWwIJHBb4rZuJBzNLKjQLtMNk7iAZvPWEDFrCSiqVHjopsJQc6NOJ7UeMGN9z1/JAvDj9kT6L3mCdfJMm0lnNBBVuUWxaldoYx7WiZcHAkPAmxg6dSW4LkbBaKrwWhwdkYzK1xGgcdSOpXV1OCtHNKAEUQLNaGjgLIetULXAmzSdw9YTQ0lo+gHCD5IBwGuG428vqVUOVvJmo4iphmhxEgskA3i7ZMHTRXWjQIm838lPzaCn8jNn1aTHiqxzJdIDi2dBNm2F5VlbRlEmmvW0t6CGnQ3bl7W2exwIc0EdiJYSpsqCv1NgMOkgTPE9g4I+jgm26O86j90D1TOO1YXQgWVcH/wAaRKR4zZLMrrPAtJF4MkyBeO4b1aX1Z6kFiHIKNU2bTL2iahDSS3MBknjnF+G8yQvaWEpOBIaTFgcg1EEFt5F+pWjFhrhD2Bw65S+rh2GwEb7TqbfQQLWU4s0nNLt5JJJzZo4W3o3DVnXaQW5QAJtJkS7wk3QG1MLVLQKbqY4udmBHANkkD8UJh8G/O01S14gmOkWzIJMNtpO4ILR+cqP9sz1WJe3CNAgc60aw1stE3sSetYg5zU1W9FerEBFNT433B2/AL1YggqfAegU2EKxYgYN0+uBTMn9ID/ds9XBeLEBe2XH9WG4udI3GIiQro2mAxkAa8FixAfhGjLpvW71ixEeBZU0WLEEJ0WgWLEVhWpWLEGALYCyxYgyFK0LFiD1eFYsQeuCGefrvWLEGHehqq9WIF9dC1AsWIIiLLYixWLEEdJ5gXPisWLE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95124" y="-1401606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60" y="1793878"/>
            <a:ext cx="4018269" cy="2155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7800" y="537635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8" y="1952864"/>
            <a:ext cx="2647950" cy="2391508"/>
          </a:xfrm>
          <a:prstGeom prst="rect">
            <a:avLst/>
          </a:prstGeom>
        </p:spPr>
      </p:pic>
      <p:sp>
        <p:nvSpPr>
          <p:cNvPr id="11" name="Notched Right Arrow 10"/>
          <p:cNvSpPr/>
          <p:nvPr/>
        </p:nvSpPr>
        <p:spPr>
          <a:xfrm>
            <a:off x="2991195" y="28891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8611459" y="28891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47384" y="2187212"/>
            <a:ext cx="2059911" cy="1601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Today’s needs, wants, toys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2653" y="5320146"/>
            <a:ext cx="5962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ighlight>
                  <a:srgbClr val="808080"/>
                </a:highlight>
              </a:rPr>
              <a:t>The best of times in the mid to late 80’s</a:t>
            </a:r>
          </a:p>
        </p:txBody>
      </p:sp>
    </p:spTree>
    <p:extLst>
      <p:ext uri="{BB962C8B-B14F-4D97-AF65-F5344CB8AC3E}">
        <p14:creationId xmlns:p14="http://schemas.microsoft.com/office/powerpoint/2010/main" val="127376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TEhMWFRUXFhgVGBgVFxgYFxYWFhcYGBcYFhUYHSggGBolHRgVITEhJSkrLi4uFx8zODMtNygtLisBCgoKDQ0NDw0NDy0ZFRkrKystLS03KysrKzctKzc3LSstLSs3KysrKysrKysrKysrKysrKysrKysrKysrKysrK//AABEIAMIBAwMBIgACEQEDEQH/xAAcAAACAgMBAQAAAAAAAAAAAAAEBQMGAAIHAQj/xABIEAABAwIDAwkFAwgJBAMAAAABAAIRAyEEEjEFQVEGEyJhcYGRobEHMsHR8EJy4RQVIyRSYoKiM0NTY5Kys9LxRJPC8iVzo//EABYBAQEBAAAAAAAAAAAAAAAAAAABAv/EABURAQEAAAAAAAAAAAAAAAAAAAAB/9oADAMBAAIRAxEAPwDmWz5zgibEExaBPEaJtUrlLtnsuTwEfNFMN1loVg9o1KLxUpOLXadRB1a4aOaeBSnEYhrqnQblbmAiZv8AaIsIBM23IyqLGNd3buSqm0g9LUOHjKDrPI13QaDE5T3C0SkHtdogNpOAAJqEEjf0SbpvyQqwG9h+HyQPtcINGkZ/rY0O+m75IOVEqSjVI0WOpfUFRKo6Hgi5raObeCO+ZjzTHb+yxVpNc0dNoMdYGo9PFUTHYmo2nhzmN2l48QJV35HbdZVaWvs+IMm5HVO5RXP8e+D1qFjyIIMHVWfltsYMfz9P3Sb8J/a+CrTWTcnL1AT8UFm2bj2VIAMVC0kiLSNYO/jHWi+ciRxv3/iqfhXQ8X3qw4XFCo2D0SDB7RwQH4PGtDsosHeu7660U7ED6KrNWpD7kDU6HvHjfvCJZXJvmB/xIHXPLZ1SBb6+rpLUxEA9Notr0rdvRULcW8Q0vzHcbxfj0UDd1UqM1D9EJcMU7iCZvcj/AMVjsUeA8T/tQGmt2+SHq40DigquK+7439EDUrE6IJqzs7pROFgC/XJ60uNeAvKFUi1j5754oH+HpurODWjr/wCVeKVUtAaGk2gm/wAAqRyfxAdUAnJeRaSY3a2VybhiGzDyOvLp4oItobZZSHSbHDie6LqjYvFF9Rzz9ok9nDyRG2sY2pUJBkN6IPG+qXmEErai3bVQ4K3a3sQG0qiZ4Q6JVRplOMEw9Xmge0nWCxRMY6NR4FYgr+0dnDDvfSacwY4tzcSLOI6pBjqS51jZXDlZSo8480XZwDci+vH5qoPF0HlRpI6I8wPVL8l35pnMNdUVi6QcbzpFkNTo2eJ3tug6NyP0aD1+iG9rrP1ak4bqzf8ATqIvkn9jtPmFD7VxOEaeFVp/lePig57gMUwyCQ153OAg2Ase5eY+vlkPpNPWLeYCU1GiVNSxhAynpN4FEOeULmihgjl1oki+lxbRKMPjcjg5ogjjfy3pxypAOH2fFv0DvVqreVUdIwO1W4qllIvEOBiAOACpe1dnuovLQTG6eHBCbPxr6Lw5p7RxCs4LMU0bzIn93vUVUy8pjQxNw4GCfebe5G9Nmcl2uaHNcDPBx+IWh5JHcf5giAqlSTfu7fr1Wor2iY8kwPJuqB/x80JiOTtQS4kgDW34ooapXtlG8jvU7gdYPgUR+Z6jGE95PALBhag1z+JQCOqHgfAoapiOJKZOw/U/xQz2NH2CfBAJzijfV3BTVRJ92IXtCkSYa3VER4ejN3An63oqk1kGSBdbPqZSQQbC1t6DquLhKKeYClTc4OZoHNBNxcq3Y5zRRPTBOUwJk6buCpHJOkXYmkNxdccRBNwum8oqTW4arAEc27TsKDl9OuwfZWxrsP2VDnZOgiPNStyINxXECG71Myv+55qNjG2gIylhgUEuGrH9kKw7Oc4/ZaodibAfW9xjncYGnadyt+E5MVKQBe3KD2EoI6WFJA0WKxUabA0DIT/F+CxBwjYm0nB+Te6wM+V0fjaUGT0TwiyqbyrRgeUDXUXCs3M9oAg/bGk9vFAK94JgKCi29TtaUTSp06gzCWbjBnKTpP7p4qNuHNM1WkzDWnukBB0Hkp7oH72q99q1L9Sn99nxWvI51h2+oR3tSZ/8e48HM/zQg4k5auC3KnwDgK1MuALRUYSCJBAcJBG8RuVRaOU1Kk/BYLITmZTyyRAILATppcb+KqAYrhy9yFmGfTADXCpZoAGrdwsqrSaFBGWKNr3C4JHYSEXVUDzHeqPWY6q2A2o4DtPopRtjEDSq7y+SBcvQga0uUOIj+kntAUzNuYioC0lpFp6N8u/ekrHX70Xh2gVGH7LnAHtJi6Cx1NoEtLS4gGx6JRlLHueLOaR2FbDDNA0+u1Q/mh75fRmRr+EqKw4p43A96Dp4whoGQGBE8Y7Qp6IJlr5a5urSIPV3LyrTEG2iCGniQ4TzY8lPTrtmzIPchtntaW2IJBNt8IvmJ3oPDWp/aYfBROfQO4+BW/N7kPVa1t5hAz5NtoPxDMhEyfCDuVy5XmMFW09wgfXFc89ntHNjmzua90dgXROX0jBVJsDlHZLmj4oOOtCIwzJMKJguZ3FSU7XQMmYdH4WmZCAoYiyZYWrog6v7NKsNezjDvCyu1ekHNIK5RyP2yKVVt7aHsKv21tsZHhrTuB8URJ+SHgsQLdqOP2j4r1BwjlXgWB7nMaGjIDDQBGu7uVXpVcrgYmDMHQ9RCtWLxrKhl9IExGrhbhYrSnRw5/6dvi//AHIC24bDljXZcofEEEic2mh7kvosOeo0l0saA4kzMPA37oIMJm11DKGGm0AaAl1t/wC0p/yjCh7s1NuYgBxzOvER9rqHginvImu0wBqD6WTP2l1wdnVuINP/AFWfNV3ZWOw9N2am1rTr7zj5Z08r7Qp4imadUMcx0SCHXykOFw7iAUHG6e4nT8EZsyk2pVY17sjC7pOjRouYjfZdep7LwlRnNkMLIjK41Yb2QbdyA2hyTwFMg06cm5GWo8+60ucYqToAUFc9obKXN0OZMszVIjS8EgdUqnM0XQ9sbOpYuizK80w1xy2aQXRBBiLdgVYxfJs0oL3WJjM2CB97NBA60FfqFDkorHNYLMeXXiCI75Bg9yFVRqVtCwBbAIPGNuO1G4cQ4A3GYeMiIQjdR2o6mJeIvLh6hBeaeHzPZTA965PDh8fBdD5P7DAGkSIvw3wue09q0qVUDNJsDlkgATAJ7V0XY218zWi4dlDhIIBBtqoqq+1bB06XM1KYh5PNEAWcILh3iD4qg1cRUBDXMgkTB4DXeu9Udm06jnmoA9jw1uR4BbMm4nQmQD3LlW1+TbKeJqMAOVr3NbcyGzIvPCEFU2K4Go6246dspo9kIylyeFImowki7S03iYMg/NZUwRLpJMARHHt8kC/nOpJazOcrOEmBMcbK1VGwNAUgpsHPvJG4nzQH+yumXY/so1PVo+KvftUOXAPG/Mwf/o35Kn+xxubHuP8Acv8A5nsPwKuXtoblwccalP1lEcXpvgolrpQjAjKJ08EUXQkWTCgOtLqdUTdG0XoHOBqw4QrTQxz3EZjMAAdgsAqXhKozBPcJXKC1MxBhYldPEmF6g5q8LXnoCkq/Xglr3IJqda47fgtcRU6U9QUTDb64L2o6SgLwr40TjB4uBBngklFM6BsEFm2fiyOHp3r3FY+ajHG55msD/wBqqktOrlGq3OIPO0eBFRp/wH5lAwbH5My39a74pJt98sgbmuTegZw3ZXPoUr2xAY7Scp1uDqTPmgpZK9DljqkgW+pWsqo3lerxi3AQatR+Du4Dr9EHTCL2eZeO/wCKgetwM9JtxfyXTKWCqSypSMtFAPY3MG5bAloMRBzSQbKibN/oo/ePwKu2INf83030WvqWqUXtYJcWEgAga2yAW4oq0cmsbz72uBECgQWiZFRzmOJda1gyO9V/lbR/WXkDUtPi0Jr7NcFVDH1atN1MvgAOEOgaEg6WAWvLTDltVrzo5sd7dfIhEUvE1sr3s3uykdWZuUnuue5FV8G1w6MC1uCW7Xw5NUPaYOSADvuYUWA2u8nmjT6QsSCZA4wBcdiK1xdCDDrEefzVTqA87UjcHeGYq+41uanL7ncdLzpB0VCruh9cjUNd/mKB37IDGKeZiGt77kx3wrl7cnxhKI41Wjwa8/BVn2KUga9dxaHZGUyJ3GX3HdKce3LEE06AtHOkiOAY7/cqjkgKKpN0QiPGgUHu9s8ExoPtwSqq+47FjapRT+mb9FONkGALzKreBqqx7JcARAgDW1pQWelQsNVic4bajA0Dm5gawLrEHGa5slhdqm1Vtko4oN6Rssfu+ty0plTm4H1oAgnwotKKpvhB4dynzoDqmIkERqAJ6xvWjqgmj1OcPIIdtTrWZ+lSP94fMBBbcDhCaRa0iXVJAJi9xElQY3ZgIc19ZlJ8Q2el2OEa9i0w5OWoP7xvhkcfVBunnBByjToxa/HtQUnEyHFpuWucJiJM39FEtqvvHtPqtFUbNdCkzyol61AQx6K2YZf3EoJqZ8nqYdUIMXG8daKe7NxVy3v+HyXaOQoIwgJAkveR1gmR6rjWI2Q8OY6mCSXBuVv71vWF3Dk3QNPD0mHVrAD97epEPaGgSvlZgedw5IBLmHMANSBZw8L9yc0m2B6luqOG7RALh2cd0203rTCbPAJcYl3SBvmaQBIgGSLdat/KXY7q+JfWpQ5rWtYGixJYXZyOJkx/Cl7dl1C0OeRQp3l1T3pG5jNSdVFINq1zADY4m1iepUDG1CHVpsTmBBHEldQxG2aWHthaWd/9tWEn+BmgXKtq4upVfVqVHZnOecxOpugvHsSrhtWuCLOay50HN5iZ7c3ki/bdUaRhg2Il7rbui0DcLIH2P4QvdULTlIOs69EW7F57Zn/paDJByh926H3LojnSNzIEBTOqKj2o5bNcoit2hRRmFrZfFWfZdedN9o7VUaasXJ/GBrgCgsLOVvNDm8pdltmiJ7iVia0oIBIPgsQUGofRJiLkJjVfdLN5QY3epOdt4ehUTNVCXfA/XigNbVspWVUuaVKHIGDXDgty+zOp/wAEG16IpXy/fHggteDFqv32HxaQoJOcDdYx1kxKO2Rh3HnAIOYtjfEC+vcUJtnEUQ11NhzVCMrnA9Frcwm5IBOtupBRccwNq1GzMPeJ7HEIZXTY3JCjWBDape8CSDax0cIOnedUJyq2HTw4yyMzRPRi8xZyqKut2MUYUgdZBsmfJp8VovcEW11CVhMeS1PNi6LJjM/KTBMAg3gIOjYyoW0mub7wqU4/7jdV1TZz9Gnd87Lm/K7Z4w9Om3OHl72ZQ1pk5HtcYF9yv2GqtaDYuMSJ3AdW/UKCyh8a2/BB47FEiKbrm0wTHWBvKhNF73MLyMpN27x0Tp1zHndMW0gBDbKop+BdiKVGo80uixr3zU6D3RmdAaJgmy5TV2jWr16lZ7z0pgEkhozHot6hC7ztozh6v/1P/wAhXz9hKBzkEn3TH+NyipMTiGgWcfAkHqBVOqklrjuzSrJjXODhJJ3+fysqu9/QcOLkV1H2LUM1Kq50ZRWEcc2RsRuhJPbFU/WaY4Nf/nA+CsnsWYBhahcYDq5106LWEdl1VPbAf1xg/u58Xu+SqKSCszLRYglzqQOUErcFBO1yLwtWCChKLZsiqdMyB6qKvOA2t+jbJvCxK8Js95YDZYgr9d1wgj7xRtdBP95BozVRubcqRmq9i6CMBehStb1L0NQe0kXT0H3h8ULTROjQY+0PigsW06z24StlJB6NwYME0wbjiDCTUKUgiBAa/XqaSnOLOfDV2yBLAb6CObOvclbqrWEBx/aDoNwXNjTggfezyg17y1xP9C0wDqLAypPaXh2NacoAGnXqNSlvIzaTMPWFR56HNZAYNyMugUPKvbpfRdSNNrg9+ZtQiHtAcXQ47yc0RO5EU0BYFPg8I+q7JTaXOO4Cf+E+PJxtAB2Lqhk6U2GXHtd8B4qiv0qRcYaC48AJV65DbEOHrNxGJhsyGCRIkG7uAmBKrztv82C3DU20x+1EuPj8UrqYyo92Z9RziYklxv8Ah1IO4fnkPnmiHOYHS/Uh0CQOBO+OpWTY2Cc7EjEO6LHMyMp7hmhxeTvJICqXs82A92GpVTGV5L+stkt9AukYWgAGho0a0j+G3yUE+KdEHgQfNGb0vxBzT1jwRNB5LR2BUBbYP6vW6qdTXT3SuBYetLgXG5pNPbJn4runKZ36niuPM1f9Ny+f8HXBeI/sm6qUjbatS3HhxVUd7verHtOqBaB3KtONu9IOzexmg44Ofsms494/9QqV7Xnzj43Ck0fzvV99kRLdn0yDH6SrI4y4gei5/wC1sztF/VTZ/wCR+Kopi9Xi9QYtgVqvQgLwbgDJ3I+niA4z9QlTDCJwjZIUF9wNcCm0Zm6cQsWmyNkMdRY4uuRPmViKqVdA1NQjKpQdUXQRM1Um9atF1MG370HobdSmmF4At3OQarxzrd4WFRudbwQWCi4vZVY0iTSMTp7g39yrGHqmCZm1hM6Xve91ZNhjp3+0wj+QhJ2bPcK5a1riDIEDSQRc7kRO6s4hzgLC4DTYbwAIsAQ3wROFrfowHNmdTI0MbiPqELs/D5Xy7RocTG4NEn0CRvqEmTvM+KC019uNw1LJhQG1CQXPABgdp1dp2BVmtXc9xc9znOOpcSSe8rQCV4AqNxHWt2gda8pslFU8PvQfSPIuiGbPwo4UKfjlE+qe4J3RYT1jzPyVd5F1c2AoX/qmx3NAhM8A79E2NJcCCeDygKqVBJCmwtXo+PrZLWukuJ47tQp8C8gOnjPiAg9x1NtRr6T/AHXtc1w6nAtPkV80bTouw1V9P7THupmd+Ux8AV9AY/lTgqTi1+IYHDUCX3G45AYK4Vyvx/5Vin1xT5trj7ubMSQAM0wNYUoT4nFk2jvBQLkVVCgLFR232XdHZ9M8c8ducrm/tPfO0q3UKY/kB+K6d7OKQGzqX3Sf5nLlftAM7QxHaweFJigrS9C2yrMqo1hehbspypRhygjYmeBpcChqdCEwwtLjZQWHB0gGNEu03D8ViUiu8WzaLEUuqIWsNEU9QvaghAupWlanVaEoJg9bFD0nWK9zoJHu3KOfX4r0XXjm2P1vQW7ZFCMrupp8ZCt1XA06bTkG4knd1n64Kr4S1Gl1upjw5xx9E6xWL5ukA9+Zz2ktaYsxvvEnhpqg5/jzzdKpB953Ng8RMk94Ed6QroFPYbazGZ9LmL6k9RRuG5NUGXySeOnoiOc0KZOgKIdhIibEq8YvCBriA0NHUAq7tUZajJ4FFLqWH4hHZAGmxmEVRa1FYxoFFwB1yjxcED/k37Qn4Ogyi/Dc61mjm1MpibdEtKsWyfadSewxhqlnGQ57Yk3sYPFc2eyyZ7NogUwYuSTbwHkAgt+K5eVXf0VJjetxLz5QFStocqsbiXVWVKzubzZcrAGA3OuUAnvKLdSdw8bJJhT0qn3j6lBs/DtptAGgCX4iqDomWLpF2nBLH4QzogHLFqaaYU8PKnbs5x0CDqHIh2XA0Wn9jwEz8Vy/lThn1cfXFNpc4vFh91o7l1LkpSjDUhbothKK2Dy1iYBzOc7W5ndfjCCjYPkdXeJfFMG0G7pPEDRZi+ShYD05I3RbrvrxOnBXh+IMhrmCOll37rQYt+PhXdq13TlaBvvN5NrlBWxgIcGAgk8JPinuG2PTENd0y4B0gwAOq9/hwU+x8EaYD3DpOkDUkWkx+ydfLimDGuLWiDMDfcjdc69euiAH8z0j0Q0k7ywkx/CZ+pRmA5NU3gjOQZ6rADQzvm/ciMO5o/dtlN5uBNvDX5JhgC0udN+jmjUa2y7r8O1AC7kVT/tD3x8libNZUH/TVH783OubM3906ax3LEHLXBRvatiHdXmsNN2lvNANXUCLq0SeHmtcThHMMGO6eA+aAakdez0v8F45ylFCDqN3mJ+Kz8n3SEHtBTsZM93qETs7ZuYF2YQ3WZ+SZM2WCC5rxHYepA62fRY6mA7VrczQC3W7R72vvFIq2JfUxldrv3aTeDaY0FiYsSe0lOMLhi/EU8O0B00w82EgAukyQRAMbt6zC4On+UYp2a4fElvR6NNv2wA3XNwQMtgVQ+i125xdH3cxDfKEykJZsGjTZQaxtVpyl7QJzO6LyPdaCfJM6GGJ+y89sU2+eZ3kgVYlwLiqryqwzg0VACACBMWkniui0tlPmQGM+63M7/FUkfyhR47Ywfd4c4i4LiXQeIboO4IOT4fEVRqwx1iEzeTlaHNIl4N+q/yVi2ns7JJLQRx4dZCR0cr3FwJy0wSd9zYR5CetB5UdYgaq00K1Oi0DWABA1sFUsDiDVqBgZN7xJjfonjeS73dKm91Kb/tA/wAJQM6hFUW8PmqlQYA+oDoHkeBKtFCg6hBe3MR9rT0sq2x4Fes0NJlxdu39L4oD6NMwHZbG9uCKZTpvtv6032ZRD6NOLgt8DvHcZCJGwG6+QNkFcds+Dp3ymmAwLTGbUTxvaE3OAcBEAhC5sh6Qjr3IHWzTlogAfW5JsRjHEulpytMTcaQJBIg3I0K2qY8hoid5MdsjtRVciLtD+AIFiBOpH1CBBjMR0QY6Vg09VoAGm4pHTpuqPlwNjLiA6xBE+vmmePwdZ0SzogkyBAEX91ogiJRWxqjaQDSxxJlwzAgkb41JOp7ZQbOAByDQ6zOguABe8208Vs+iHQTYanLMxYiLDsPaido49tNpPNF0S2WxaBHRnddt7JPs7EVKgPOGpJEhjJs0EhoMC8624diAivi25gGiXG8FovMwDvAte27irHsWiYD32Op3ZTAOmlkiwTC1xLmOBJkF06hoE+uplPaJkiCSDv3DeWwLeN0Fiw9Poi4PWCIN+tYlXOdfg50eixBxtwUgAmVq5bs0QeNZcdoUu02zV6sx8gFJRZfv8lvjqfTJ63HxAQLH05Om4egWPp3RvNQZ7PRbUqHUg92bIa8RqEwo46SeiASIyssLfPVZTo2I7fRSbNwQBv1ICMFz7Xte09J82BIBDS0ZSdIiU1wmz/yes1zAcj3guDnOIDibkDiZb4dyOfsovdSIdkADtwMmWwIJHBb4rZuJBzNLKjQLtMNk7iAZvPWEDFrCSiqVHjopsJQc6NOJ7UeMGN9z1/JAvDj9kT6L3mCdfJMm0lnNBBVuUWxaldoYx7WiZcHAkPAmxg6dSW4LkbBaKrwWhwdkYzK1xGgcdSOpXV1OCtHNKAEUQLNaGjgLIetULXAmzSdw9YTQ0lo+gHCD5IBwGuG428vqVUOVvJmo4iphmhxEgskA3i7ZMHTRXWjQIm838lPzaCn8jNn1aTHiqxzJdIDi2dBNm2F5VlbRlEmmvW0t6CGnQ3bl7W2exwIc0EdiJYSpsqCv1NgMOkgTPE9g4I+jgm26O86j90D1TOO1YXQgWVcH/wAaRKR4zZLMrrPAtJF4MkyBeO4b1aX1Z6kFiHIKNU2bTL2iahDSS3MBknjnF+G8yQvaWEpOBIaTFgcg1EEFt5F+pWjFhrhD2Bw65S+rh2GwEb7TqbfQQLWU4s0nNLt5JJJzZo4W3o3DVnXaQW5QAJtJkS7wk3QG1MLVLQKbqY4udmBHANkkD8UJh8G/O01S14gmOkWzIJMNtpO4ILR+cqP9sz1WJe3CNAgc60aw1stE3sSetYg5zU1W9FerEBFNT433B2/AL1YggqfAegU2EKxYgYN0+uBTMn9ID/ds9XBeLEBe2XH9WG4udI3GIiQro2mAxkAa8FixAfhGjLpvW71ixEeBZU0WLEEJ0WgWLEVhWpWLEGALYCyxYgyFK0LFiD1eFYsQeuCGefrvWLEGHehqq9WIF9dC1AsWIIiLLYixWLEEdJ5gXPisWLE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26924" y="371788"/>
            <a:ext cx="4505325" cy="10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xMTEhUTEhMWFRUXFhgVGBgVFxgYFxYWFhcYGBcYFhUYHSggGBolHRgVITEhJSkrLi4uFx8zODMtNygtLisBCgoKDQ0NDw0NDy0ZFRkrKystLS03KysrKzctKzc3LSstLSs3KysrKysrKysrKysrKysrKysrKysrKysrKysrK//AABEIAMIBAwMBIgACEQEDEQH/xAAcAAACAgMBAQAAAAAAAAAAAAAEBQMGAAIHAQj/xABIEAABAwIDAwkFAwgJBAMAAAABAAIRAyEEEjEFQVEGEyJhcYGRobEHMsHR8EJy4RQVIyRSYoKiM0NTY5Kys9LxRJPC8iVzo//EABYBAQEBAAAAAAAAAAAAAAAAAAABAv/EABURAQEAAAAAAAAAAAAAAAAAAAAB/9oADAMBAAIRAxEAPwDmWz5zgibEExaBPEaJtUrlLtnsuTwEfNFMN1loVg9o1KLxUpOLXadRB1a4aOaeBSnEYhrqnQblbmAiZv8AaIsIBM23IyqLGNd3buSqm0g9LUOHjKDrPI13QaDE5T3C0SkHtdogNpOAAJqEEjf0SbpvyQqwG9h+HyQPtcINGkZ/rY0O+m75IOVEqSjVI0WOpfUFRKo6Hgi5raObeCO+ZjzTHb+yxVpNc0dNoMdYGo9PFUTHYmo2nhzmN2l48QJV35HbdZVaWvs+IMm5HVO5RXP8e+D1qFjyIIMHVWfltsYMfz9P3Sb8J/a+CrTWTcnL1AT8UFm2bj2VIAMVC0kiLSNYO/jHWi+ciRxv3/iqfhXQ8X3qw4XFCo2D0SDB7RwQH4PGtDsosHeu7660U7ED6KrNWpD7kDU6HvHjfvCJZXJvmB/xIHXPLZ1SBb6+rpLUxEA9Notr0rdvRULcW8Q0vzHcbxfj0UDd1UqM1D9EJcMU7iCZvcj/AMVjsUeA8T/tQGmt2+SHq40DigquK+7439EDUrE6IJqzs7pROFgC/XJ60uNeAvKFUi1j5754oH+HpurODWjr/wCVeKVUtAaGk2gm/wAAqRyfxAdUAnJeRaSY3a2VybhiGzDyOvLp4oItobZZSHSbHDie6LqjYvFF9Rzz9ok9nDyRG2sY2pUJBkN6IPG+qXmEErai3bVQ4K3a3sQG0qiZ4Q6JVRplOMEw9Xmge0nWCxRMY6NR4FYgr+0dnDDvfSacwY4tzcSLOI6pBjqS51jZXDlZSo8480XZwDci+vH5qoPF0HlRpI6I8wPVL8l35pnMNdUVi6QcbzpFkNTo2eJ3tug6NyP0aD1+iG9rrP1ak4bqzf8ATqIvkn9jtPmFD7VxOEaeFVp/lePig57gMUwyCQ153OAg2Ase5eY+vlkPpNPWLeYCU1GiVNSxhAynpN4FEOeULmihgjl1oki+lxbRKMPjcjg5ogjjfy3pxypAOH2fFv0DvVqreVUdIwO1W4qllIvEOBiAOACpe1dnuovLQTG6eHBCbPxr6Lw5p7RxCs4LMU0bzIn93vUVUy8pjQxNw4GCfebe5G9Nmcl2uaHNcDPBx+IWh5JHcf5giAqlSTfu7fr1Wor2iY8kwPJuqB/x80JiOTtQS4kgDW34ooapXtlG8jvU7gdYPgUR+Z6jGE95PALBhag1z+JQCOqHgfAoapiOJKZOw/U/xQz2NH2CfBAJzijfV3BTVRJ92IXtCkSYa3VER4ejN3An63oqk1kGSBdbPqZSQQbC1t6DquLhKKeYClTc4OZoHNBNxcq3Y5zRRPTBOUwJk6buCpHJOkXYmkNxdccRBNwum8oqTW4arAEc27TsKDl9OuwfZWxrsP2VDnZOgiPNStyINxXECG71Myv+55qNjG2gIylhgUEuGrH9kKw7Oc4/ZaodibAfW9xjncYGnadyt+E5MVKQBe3KD2EoI6WFJA0WKxUabA0DIT/F+CxBwjYm0nB+Te6wM+V0fjaUGT0TwiyqbyrRgeUDXUXCs3M9oAg/bGk9vFAK94JgKCi29TtaUTSp06gzCWbjBnKTpP7p4qNuHNM1WkzDWnukBB0Hkp7oH72q99q1L9Sn99nxWvI51h2+oR3tSZ/8e48HM/zQg4k5auC3KnwDgK1MuALRUYSCJBAcJBG8RuVRaOU1Kk/BYLITmZTyyRAILATppcb+KqAYrhy9yFmGfTADXCpZoAGrdwsqrSaFBGWKNr3C4JHYSEXVUDzHeqPWY6q2A2o4DtPopRtjEDSq7y+SBcvQga0uUOIj+kntAUzNuYioC0lpFp6N8u/ekrHX70Xh2gVGH7LnAHtJi6Cx1NoEtLS4gGx6JRlLHueLOaR2FbDDNA0+u1Q/mh75fRmRr+EqKw4p43A96Dp4whoGQGBE8Y7Qp6IJlr5a5urSIPV3LyrTEG2iCGniQ4TzY8lPTrtmzIPchtntaW2IJBNt8IvmJ3oPDWp/aYfBROfQO4+BW/N7kPVa1t5hAz5NtoPxDMhEyfCDuVy5XmMFW09wgfXFc89ntHNjmzua90dgXROX0jBVJsDlHZLmj4oOOtCIwzJMKJguZ3FSU7XQMmYdH4WmZCAoYiyZYWrog6v7NKsNezjDvCyu1ekHNIK5RyP2yKVVt7aHsKv21tsZHhrTuB8URJ+SHgsQLdqOP2j4r1BwjlXgWB7nMaGjIDDQBGu7uVXpVcrgYmDMHQ9RCtWLxrKhl9IExGrhbhYrSnRw5/6dvi//AHIC24bDljXZcofEEEic2mh7kvosOeo0l0saA4kzMPA37oIMJm11DKGGm0AaAl1t/wC0p/yjCh7s1NuYgBxzOvER9rqHginvImu0wBqD6WTP2l1wdnVuINP/AFWfNV3ZWOw9N2am1rTr7zj5Z08r7Qp4imadUMcx0SCHXykOFw7iAUHG6e4nT8EZsyk2pVY17sjC7pOjRouYjfZdep7LwlRnNkMLIjK41Yb2QbdyA2hyTwFMg06cm5GWo8+60ucYqToAUFc9obKXN0OZMszVIjS8EgdUqnM0XQ9sbOpYuizK80w1xy2aQXRBBiLdgVYxfJs0oL3WJjM2CB97NBA60FfqFDkorHNYLMeXXiCI75Bg9yFVRqVtCwBbAIPGNuO1G4cQ4A3GYeMiIQjdR2o6mJeIvLh6hBeaeHzPZTA965PDh8fBdD5P7DAGkSIvw3wue09q0qVUDNJsDlkgATAJ7V0XY218zWi4dlDhIIBBtqoqq+1bB06XM1KYh5PNEAWcILh3iD4qg1cRUBDXMgkTB4DXeu9Udm06jnmoA9jw1uR4BbMm4nQmQD3LlW1+TbKeJqMAOVr3NbcyGzIvPCEFU2K4Go6246dspo9kIylyeFImowki7S03iYMg/NZUwRLpJMARHHt8kC/nOpJazOcrOEmBMcbK1VGwNAUgpsHPvJG4nzQH+yumXY/so1PVo+KvftUOXAPG/Mwf/o35Kn+xxubHuP8Acv8A5nsPwKuXtoblwccalP1lEcXpvgolrpQjAjKJ08EUXQkWTCgOtLqdUTdG0XoHOBqw4QrTQxz3EZjMAAdgsAqXhKozBPcJXKC1MxBhYldPEmF6g5q8LXnoCkq/Xglr3IJqda47fgtcRU6U9QUTDb64L2o6SgLwr40TjB4uBBngklFM6BsEFm2fiyOHp3r3FY+ajHG55msD/wBqqktOrlGq3OIPO0eBFRp/wH5lAwbH5My39a74pJt98sgbmuTegZw3ZXPoUr2xAY7Scp1uDqTPmgpZK9DljqkgW+pWsqo3lerxi3AQatR+Du4Dr9EHTCL2eZeO/wCKgetwM9JtxfyXTKWCqSypSMtFAPY3MG5bAloMRBzSQbKibN/oo/ePwKu2INf83030WvqWqUXtYJcWEgAga2yAW4oq0cmsbz72uBECgQWiZFRzmOJda1gyO9V/lbR/WXkDUtPi0Jr7NcFVDH1atN1MvgAOEOgaEg6WAWvLTDltVrzo5sd7dfIhEUvE1sr3s3uykdWZuUnuue5FV8G1w6MC1uCW7Xw5NUPaYOSADvuYUWA2u8nmjT6QsSCZA4wBcdiK1xdCDDrEefzVTqA87UjcHeGYq+41uanL7ncdLzpB0VCruh9cjUNd/mKB37IDGKeZiGt77kx3wrl7cnxhKI41Wjwa8/BVn2KUga9dxaHZGUyJ3GX3HdKce3LEE06AtHOkiOAY7/cqjkgKKpN0QiPGgUHu9s8ExoPtwSqq+47FjapRT+mb9FONkGALzKreBqqx7JcARAgDW1pQWelQsNVic4bajA0Dm5gawLrEHGa5slhdqm1Vtko4oN6Rssfu+ty0plTm4H1oAgnwotKKpvhB4dynzoDqmIkERqAJ6xvWjqgmj1OcPIIdtTrWZ+lSP94fMBBbcDhCaRa0iXVJAJi9xElQY3ZgIc19ZlJ8Q2el2OEa9i0w5OWoP7xvhkcfVBunnBByjToxa/HtQUnEyHFpuWucJiJM39FEtqvvHtPqtFUbNdCkzyol61AQx6K2YZf3EoJqZ8nqYdUIMXG8daKe7NxVy3v+HyXaOQoIwgJAkveR1gmR6rjWI2Q8OY6mCSXBuVv71vWF3Dk3QNPD0mHVrAD97epEPaGgSvlZgedw5IBLmHMANSBZw8L9yc0m2B6luqOG7RALh2cd0203rTCbPAJcYl3SBvmaQBIgGSLdat/KXY7q+JfWpQ5rWtYGixJYXZyOJkx/Cl7dl1C0OeRQp3l1T3pG5jNSdVFINq1zADY4m1iepUDG1CHVpsTmBBHEldQxG2aWHthaWd/9tWEn+BmgXKtq4upVfVqVHZnOecxOpugvHsSrhtWuCLOay50HN5iZ7c3ki/bdUaRhg2Il7rbui0DcLIH2P4QvdULTlIOs69EW7F57Zn/paDJByh926H3LojnSNzIEBTOqKj2o5bNcoit2hRRmFrZfFWfZdedN9o7VUaasXJ/GBrgCgsLOVvNDm8pdltmiJ7iVia0oIBIPgsQUGofRJiLkJjVfdLN5QY3epOdt4ehUTNVCXfA/XigNbVspWVUuaVKHIGDXDgty+zOp/wAEG16IpXy/fHggteDFqv32HxaQoJOcDdYx1kxKO2Rh3HnAIOYtjfEC+vcUJtnEUQ11NhzVCMrnA9Frcwm5IBOtupBRccwNq1GzMPeJ7HEIZXTY3JCjWBDape8CSDax0cIOnedUJyq2HTw4yyMzRPRi8xZyqKut2MUYUgdZBsmfJp8VovcEW11CVhMeS1PNi6LJjM/KTBMAg3gIOjYyoW0mub7wqU4/7jdV1TZz9Gnd87Lm/K7Z4w9Om3OHl72ZQ1pk5HtcYF9yv2GqtaDYuMSJ3AdW/UKCyh8a2/BB47FEiKbrm0wTHWBvKhNF73MLyMpN27x0Tp1zHndMW0gBDbKop+BdiKVGo80uixr3zU6D3RmdAaJgmy5TV2jWr16lZ7z0pgEkhozHot6hC7ztozh6v/1P/wAhXz9hKBzkEn3TH+NyipMTiGgWcfAkHqBVOqklrjuzSrJjXODhJJ3+fysqu9/QcOLkV1H2LUM1Kq50ZRWEcc2RsRuhJPbFU/WaY4Nf/nA+CsnsWYBhahcYDq5106LWEdl1VPbAf1xg/u58Xu+SqKSCszLRYglzqQOUErcFBO1yLwtWCChKLZsiqdMyB6qKvOA2t+jbJvCxK8Js95YDZYgr9d1wgj7xRtdBP95BozVRubcqRmq9i6CMBehStb1L0NQe0kXT0H3h8ULTROjQY+0PigsW06z24StlJB6NwYME0wbjiDCTUKUgiBAa/XqaSnOLOfDV2yBLAb6CObOvclbqrWEBx/aDoNwXNjTggfezyg17y1xP9C0wDqLAypPaXh2NacoAGnXqNSlvIzaTMPWFR56HNZAYNyMugUPKvbpfRdSNNrg9+ZtQiHtAcXQ47yc0RO5EU0BYFPg8I+q7JTaXOO4Cf+E+PJxtAB2Lqhk6U2GXHtd8B4qiv0qRcYaC48AJV65DbEOHrNxGJhsyGCRIkG7uAmBKrztv82C3DU20x+1EuPj8UrqYyo92Z9RziYklxv8Ah1IO4fnkPnmiHOYHS/Uh0CQOBO+OpWTY2Cc7EjEO6LHMyMp7hmhxeTvJICqXs82A92GpVTGV5L+stkt9AukYWgAGho0a0j+G3yUE+KdEHgQfNGb0vxBzT1jwRNB5LR2BUBbYP6vW6qdTXT3SuBYetLgXG5pNPbJn4runKZ36niuPM1f9Ny+f8HXBeI/sm6qUjbatS3HhxVUd7verHtOqBaB3KtONu9IOzexmg44Ofsms494/9QqV7Xnzj43Ck0fzvV99kRLdn0yDH6SrI4y4gei5/wC1sztF/VTZ/wCR+Kopi9Xi9QYtgVqvQgLwbgDJ3I+niA4z9QlTDCJwjZIUF9wNcCm0Zm6cQsWmyNkMdRY4uuRPmViKqVdA1NQjKpQdUXQRM1Um9atF1MG370HobdSmmF4At3OQarxzrd4WFRudbwQWCi4vZVY0iTSMTp7g39yrGHqmCZm1hM6Xve91ZNhjp3+0wj+QhJ2bPcK5a1riDIEDSQRc7kRO6s4hzgLC4DTYbwAIsAQ3wROFrfowHNmdTI0MbiPqELs/D5Xy7RocTG4NEn0CRvqEmTvM+KC019uNw1LJhQG1CQXPABgdp1dp2BVmtXc9xc9znOOpcSSe8rQCV4AqNxHWt2gda8pslFU8PvQfSPIuiGbPwo4UKfjlE+qe4J3RYT1jzPyVd5F1c2AoX/qmx3NAhM8A79E2NJcCCeDygKqVBJCmwtXo+PrZLWukuJ47tQp8C8gOnjPiAg9x1NtRr6T/AHXtc1w6nAtPkV80bTouw1V9P7THupmd+Ux8AV9AY/lTgqTi1+IYHDUCX3G45AYK4Vyvx/5Vin1xT5trj7ubMSQAM0wNYUoT4nFk2jvBQLkVVCgLFR232XdHZ9M8c8ducrm/tPfO0q3UKY/kB+K6d7OKQGzqX3Sf5nLlftAM7QxHaweFJigrS9C2yrMqo1hehbspypRhygjYmeBpcChqdCEwwtLjZQWHB0gGNEu03D8ViUiu8WzaLEUuqIWsNEU9QvaghAupWlanVaEoJg9bFD0nWK9zoJHu3KOfX4r0XXjm2P1vQW7ZFCMrupp8ZCt1XA06bTkG4knd1n64Kr4S1Gl1upjw5xx9E6xWL5ukA9+Zz2ktaYsxvvEnhpqg5/jzzdKpB953Ng8RMk94Ed6QroFPYbazGZ9LmL6k9RRuG5NUGXySeOnoiOc0KZOgKIdhIibEq8YvCBriA0NHUAq7tUZajJ4FFLqWH4hHZAGmxmEVRa1FYxoFFwB1yjxcED/k37Qn4Ogyi/Dc61mjm1MpibdEtKsWyfadSewxhqlnGQ57Yk3sYPFc2eyyZ7NogUwYuSTbwHkAgt+K5eVXf0VJjetxLz5QFStocqsbiXVWVKzubzZcrAGA3OuUAnvKLdSdw8bJJhT0qn3j6lBs/DtptAGgCX4iqDomWLpF2nBLH4QzogHLFqaaYU8PKnbs5x0CDqHIh2XA0Wn9jwEz8Vy/lThn1cfXFNpc4vFh91o7l1LkpSjDUhbothKK2Dy1iYBzOc7W5ndfjCCjYPkdXeJfFMG0G7pPEDRZi+ShYD05I3RbrvrxOnBXh+IMhrmCOll37rQYt+PhXdq13TlaBvvN5NrlBWxgIcGAgk8JPinuG2PTENd0y4B0gwAOq9/hwU+x8EaYD3DpOkDUkWkx+ydfLimDGuLWiDMDfcjdc69euiAH8z0j0Q0k7ywkx/CZ+pRmA5NU3gjOQZ6rADQzvm/ciMO5o/dtlN5uBNvDX5JhgC0udN+jmjUa2y7r8O1AC7kVT/tD3x8libNZUH/TVH783OubM3906ax3LEHLXBRvatiHdXmsNN2lvNANXUCLq0SeHmtcThHMMGO6eA+aAakdez0v8F45ylFCDqN3mJ+Kz8n3SEHtBTsZM93qETs7ZuYF2YQ3WZ+SZM2WCC5rxHYepA62fRY6mA7VrczQC3W7R72vvFIq2JfUxldrv3aTeDaY0FiYsSe0lOMLhi/EU8O0B00w82EgAukyQRAMbt6zC4On+UYp2a4fElvR6NNv2wA3XNwQMtgVQ+i125xdH3cxDfKEykJZsGjTZQaxtVpyl7QJzO6LyPdaCfJM6GGJ+y89sU2+eZ3kgVYlwLiqryqwzg0VACACBMWkniui0tlPmQGM+63M7/FUkfyhR47Ywfd4c4i4LiXQeIboO4IOT4fEVRqwx1iEzeTlaHNIl4N+q/yVi2ns7JJLQRx4dZCR0cr3FwJy0wSd9zYR5CetB5UdYgaq00K1Oi0DWABA1sFUsDiDVqBgZN7xJjfonjeS73dKm91Kb/tA/wAJQM6hFUW8PmqlQYA+oDoHkeBKtFCg6hBe3MR9rT0sq2x4Fes0NJlxdu39L4oD6NMwHZbG9uCKZTpvtv6032ZRD6NOLgt8DvHcZCJGwG6+QNkFcds+Dp3ymmAwLTGbUTxvaE3OAcBEAhC5sh6Qjr3IHWzTlogAfW5JsRjHEulpytMTcaQJBIg3I0K2qY8hoid5MdsjtRVciLtD+AIFiBOpH1CBBjMR0QY6Vg09VoAGm4pHTpuqPlwNjLiA6xBE+vmmePwdZ0SzogkyBAEX91ogiJRWxqjaQDSxxJlwzAgkb41JOp7ZQbOAByDQ6zOguABe8208Vs+iHQTYanLMxYiLDsPaido49tNpPNF0S2WxaBHRnddt7JPs7EVKgPOGpJEhjJs0EhoMC8624diAivi25gGiXG8FovMwDvAte27irHsWiYD32Op3ZTAOmlkiwTC1xLmOBJkF06hoE+uplPaJkiCSDv3DeWwLeN0Fiw9Poi4PWCIN+tYlXOdfg50eixBxtwUgAmVq5bs0QeNZcdoUu02zV6sx8gFJRZfv8lvjqfTJ63HxAQLH05Om4egWPp3RvNQZ7PRbUqHUg92bIa8RqEwo46SeiASIyssLfPVZTo2I7fRSbNwQBv1ICMFz7Xte09J82BIBDS0ZSdIiU1wmz/yes1zAcj3guDnOIDibkDiZb4dyOfsovdSIdkADtwMmWwIJHBb4rZuJBzNLKjQLtMNk7iAZvPWEDFrCSiqVHjopsJQc6NOJ7UeMGN9z1/JAvDj9kT6L3mCdfJMm0lnNBBVuUWxaldoYx7WiZcHAkPAmxg6dSW4LkbBaKrwWhwdkYzK1xGgcdSOpXV1OCtHNKAEUQLNaGjgLIetULXAmzSdw9YTQ0lo+gHCD5IBwGuG428vqVUOVvJmo4iphmhxEgskA3i7ZMHTRXWjQIm838lPzaCn8jNn1aTHiqxzJdIDi2dBNm2F5VlbRlEmmvW0t6CGnQ3bl7W2exwIc0EdiJYSpsqCv1NgMOkgTPE9g4I+jgm26O86j90D1TOO1YXQgWVcH/wAaRKR4zZLMrrPAtJF4MkyBeO4b1aX1Z6kFiHIKNU2bTL2iahDSS3MBknjnF+G8yQvaWEpOBIaTFgcg1EEFt5F+pWjFhrhD2Bw65S+rh2GwEb7TqbfQQLWU4s0nNLt5JJJzZo4W3o3DVnXaQW5QAJtJkS7wk3QG1MLVLQKbqY4udmBHANkkD8UJh8G/O01S14gmOkWzIJMNtpO4ILR+cqP9sz1WJe3CNAgc60aw1stE3sSetYg5zU1W9FerEBFNT433B2/AL1YggqfAegU2EKxYgYN0+uBTMn9ID/ds9XBeLEBe2XH9WG4udI3GIiQro2mAxkAa8FixAfhGjLpvW71ixEeBZU0WLEEJ0WgWLEVhWpWLEGALYCyxYgyFK0LFiD1eFYsQeuCGefrvWLEGHehqq9WIF9dC1AsWIIiLLYixWLEEdJ5gXPisWLE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95124" y="-1401606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60" y="1793878"/>
            <a:ext cx="4018269" cy="2155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7800" y="537635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8" y="1952864"/>
            <a:ext cx="2647950" cy="23915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847384" y="2187212"/>
            <a:ext cx="2059911" cy="1601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Today’s needs, wants, toys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2991195" y="28891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8430567" y="2889104"/>
            <a:ext cx="115930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2632823">
            <a:off x="2604532" y="4108964"/>
            <a:ext cx="155963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10" y="4379450"/>
            <a:ext cx="4018269" cy="2155372"/>
          </a:xfrm>
          <a:prstGeom prst="rect">
            <a:avLst/>
          </a:prstGeom>
        </p:spPr>
      </p:pic>
      <p:sp>
        <p:nvSpPr>
          <p:cNvPr id="15" name="Notched Right Arrow 14"/>
          <p:cNvSpPr/>
          <p:nvPr/>
        </p:nvSpPr>
        <p:spPr>
          <a:xfrm>
            <a:off x="8507779" y="4972504"/>
            <a:ext cx="108208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19397" y="4364717"/>
            <a:ext cx="1987899" cy="1601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FF00"/>
                </a:solidFill>
              </a:rPr>
              <a:t>Tomorrow’sneeds</a:t>
            </a:r>
            <a:r>
              <a:rPr lang="en-US" sz="2000" dirty="0">
                <a:solidFill>
                  <a:srgbClr val="FFFF00"/>
                </a:solidFill>
              </a:rPr>
              <a:t>, wants, toys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78" y="5479339"/>
            <a:ext cx="350608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Today we must feed</a:t>
            </a:r>
          </a:p>
          <a:p>
            <a:r>
              <a:rPr lang="en-US" sz="3200" dirty="0"/>
              <a:t>both furnaces</a:t>
            </a:r>
          </a:p>
        </p:txBody>
      </p:sp>
    </p:spTree>
    <p:extLst>
      <p:ext uri="{BB962C8B-B14F-4D97-AF65-F5344CB8AC3E}">
        <p14:creationId xmlns:p14="http://schemas.microsoft.com/office/powerpoint/2010/main" val="1808270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191" y="589589"/>
            <a:ext cx="55972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Today’s reality for retirement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281" y="1995055"/>
            <a:ext cx="7283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If we don’t play the 401(k) game……………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281514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191" y="599980"/>
            <a:ext cx="55972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Today’s reality for retirement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281" y="1995055"/>
            <a:ext cx="7283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If we don’t play the 401(k) game……………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Our employer doesn’t play……….</a:t>
            </a:r>
          </a:p>
        </p:txBody>
      </p:sp>
    </p:spTree>
    <p:extLst>
      <p:ext uri="{BB962C8B-B14F-4D97-AF65-F5344CB8AC3E}">
        <p14:creationId xmlns:p14="http://schemas.microsoft.com/office/powerpoint/2010/main" val="14744886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191" y="568807"/>
            <a:ext cx="55972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Today’s reality for retirement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281" y="1995055"/>
            <a:ext cx="72831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If we don’t play the 401(k) game……………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employer doesn’t play……….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and the employer doesn’t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716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850" y="409839"/>
            <a:ext cx="527715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So why am I here today?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306" y="1675384"/>
            <a:ext cx="94241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 was spooked by the economic collapse in 2008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399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444" y="631153"/>
            <a:ext cx="55972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Today’s reality for retirement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281" y="1995055"/>
            <a:ext cx="794037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If we don’t play the 401(k) game……………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Our employer doesn’t play……….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and the employer doesn’t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accent5"/>
                </a:solidFill>
              </a:rPr>
              <a:t>This scenario threatens to cripple the future</a:t>
            </a:r>
          </a:p>
          <a:p>
            <a:r>
              <a:rPr lang="en-US" sz="3200" b="1" i="1" dirty="0">
                <a:solidFill>
                  <a:schemeClr val="accent5"/>
                </a:solidFill>
              </a:rPr>
              <a:t>   of our country</a:t>
            </a:r>
          </a:p>
        </p:txBody>
      </p:sp>
    </p:spTree>
    <p:extLst>
      <p:ext uri="{BB962C8B-B14F-4D97-AF65-F5344CB8AC3E}">
        <p14:creationId xmlns:p14="http://schemas.microsoft.com/office/powerpoint/2010/main" val="3819937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411" y="451347"/>
            <a:ext cx="386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Anecdotal evidence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181" y="1735282"/>
            <a:ext cx="101519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Already seeing workers at our plant in mid 60’s saying they’re not “ready” to retire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u="sng" dirty="0">
                <a:solidFill>
                  <a:srgbClr val="00FF00"/>
                </a:solidFill>
              </a:rPr>
              <a:t>Physically</a:t>
            </a:r>
            <a:r>
              <a:rPr lang="en-US" sz="3200" dirty="0"/>
              <a:t>, they are ready……….. </a:t>
            </a:r>
            <a:r>
              <a:rPr lang="en-US" sz="3200" u="sng" dirty="0">
                <a:solidFill>
                  <a:srgbClr val="FF0000"/>
                </a:solidFill>
              </a:rPr>
              <a:t>Financially</a:t>
            </a:r>
            <a:r>
              <a:rPr lang="en-US" sz="3200" dirty="0"/>
              <a:t>, they are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And these are the “good” generation of savers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107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936" y="550718"/>
            <a:ext cx="6540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What must be educated to our Youth?</a:t>
            </a:r>
          </a:p>
        </p:txBody>
      </p:sp>
    </p:spTree>
    <p:extLst>
      <p:ext uri="{BB962C8B-B14F-4D97-AF65-F5344CB8AC3E}">
        <p14:creationId xmlns:p14="http://schemas.microsoft.com/office/powerpoint/2010/main" val="15611699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936" y="550718"/>
            <a:ext cx="6540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What must be educated to our Youth?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8572" y="1787236"/>
            <a:ext cx="5327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Show the power of compounding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812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936" y="550718"/>
            <a:ext cx="6540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What must be educated to our Youth?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5609" y="1808018"/>
            <a:ext cx="5327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Show the power of compounding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Maximize the 401(k) match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8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936" y="550718"/>
            <a:ext cx="6540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What must be educated to our Youth?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5609" y="1808018"/>
            <a:ext cx="532780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Show the power of compounding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Maximize the 401(k)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Starting at Day 1</a:t>
            </a:r>
          </a:p>
          <a:p>
            <a:endParaRPr lang="en-US" sz="28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29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936" y="550718"/>
            <a:ext cx="6540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What must be educated to our Youth?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5609" y="1808018"/>
            <a:ext cx="532780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Show the power of compounding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Maximize the 401(k)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Starting at Day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wait is toxic</a:t>
            </a:r>
          </a:p>
          <a:p>
            <a:endParaRPr lang="en-US" sz="28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47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966" y="224117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0978" y="1712259"/>
            <a:ext cx="1023171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Assume one starts work at age 21 and plans to work though age 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Employer has just the 401(k)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Employer matches dollar for dollar up through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Assume beginning salary of $ 50,000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Assume the average rate of return is 8%</a:t>
            </a:r>
          </a:p>
        </p:txBody>
      </p:sp>
    </p:spTree>
    <p:extLst>
      <p:ext uri="{BB962C8B-B14F-4D97-AF65-F5344CB8AC3E}">
        <p14:creationId xmlns:p14="http://schemas.microsoft.com/office/powerpoint/2010/main" val="40666492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966" y="224117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0202" y="1739153"/>
            <a:ext cx="715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make this real life……………………………………..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63" y="2819579"/>
            <a:ext cx="2624818" cy="30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688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966" y="224117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445" y="2034988"/>
            <a:ext cx="1060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 retirement, the accumulated balance would grow to $ </a:t>
            </a:r>
            <a:r>
              <a:rPr lang="en-US" sz="2800" dirty="0">
                <a:solidFill>
                  <a:srgbClr val="0070C0"/>
                </a:solidFill>
              </a:rPr>
              <a:t>2.45</a:t>
            </a:r>
            <a:r>
              <a:rPr lang="en-US" sz="2800" dirty="0"/>
              <a:t> million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41223"/>
            <a:ext cx="1172786" cy="9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850" y="409839"/>
            <a:ext cx="527715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So why am I here today?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306" y="1675384"/>
            <a:ext cx="105631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 was spooked by the economic collapse in 2008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 have strong concerns about the future of our youth’s</a:t>
            </a:r>
          </a:p>
          <a:p>
            <a:r>
              <a:rPr lang="en-US" sz="3600" dirty="0"/>
              <a:t>   financial security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75543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966" y="224117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459" y="2017058"/>
            <a:ext cx="10170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 retirement, the accumulated balance would grow to </a:t>
            </a:r>
            <a:r>
              <a:rPr lang="en-US" sz="2800" dirty="0">
                <a:solidFill>
                  <a:srgbClr val="0070C0"/>
                </a:solidFill>
              </a:rPr>
              <a:t>$ 2.45 </a:t>
            </a:r>
            <a:r>
              <a:rPr lang="en-US" sz="2800" dirty="0"/>
              <a:t>million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154" y="3675530"/>
            <a:ext cx="9096529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However, I didn’t allow for inflation or job 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we use a 2% inflation factor (with no job promotions)…….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41223"/>
            <a:ext cx="1172786" cy="9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8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966" y="224117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7071" y="1640542"/>
            <a:ext cx="87266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balance would now be $ </a:t>
            </a:r>
            <a:r>
              <a:rPr lang="en-US" sz="2800" dirty="0">
                <a:solidFill>
                  <a:srgbClr val="0070C0"/>
                </a:solidFill>
              </a:rPr>
              <a:t>3.40</a:t>
            </a:r>
            <a:r>
              <a:rPr lang="en-US" sz="2800" dirty="0"/>
              <a:t> million at retirement!!!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Using a conservative 8% return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2" y="1281954"/>
            <a:ext cx="1269301" cy="10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884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0997" y="224117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333" y="5791201"/>
            <a:ext cx="8420767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Earnings make up 88% of the balance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Employee has less than 6% of his own money invested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095466"/>
              </p:ext>
            </p:extLst>
          </p:nvPr>
        </p:nvGraphicFramePr>
        <p:xfrm>
          <a:off x="1101436" y="1059873"/>
          <a:ext cx="10079182" cy="453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8460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966" y="224117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8494" y="2196353"/>
            <a:ext cx="8652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Just for fun, what if the investment rate was 12%...............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6650538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966" y="224117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8494" y="2196353"/>
            <a:ext cx="8652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Just for fun, what if the investment rate was 12%...............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2302" y="3082284"/>
            <a:ext cx="499258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Payout would be $ 12. 8 million!!</a:t>
            </a:r>
          </a:p>
        </p:txBody>
      </p:sp>
    </p:spTree>
    <p:extLst>
      <p:ext uri="{BB962C8B-B14F-4D97-AF65-F5344CB8AC3E}">
        <p14:creationId xmlns:p14="http://schemas.microsoft.com/office/powerpoint/2010/main" val="20211784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2786" y="284816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333" y="5791201"/>
            <a:ext cx="8420767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Earnings make up over 97% of the balance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Employee has less than 2% of his own money invested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283643"/>
              </p:ext>
            </p:extLst>
          </p:nvPr>
        </p:nvGraphicFramePr>
        <p:xfrm>
          <a:off x="2017333" y="1256045"/>
          <a:ext cx="8292276" cy="407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9473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9355" y="550718"/>
            <a:ext cx="7773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Personal experience with 401(k)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15" y="1641763"/>
            <a:ext cx="8510155" cy="2940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7" y="2997200"/>
            <a:ext cx="2107163" cy="15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439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9355" y="550718"/>
            <a:ext cx="7773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Personal experience with 401(k)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15" y="1641763"/>
            <a:ext cx="8510155" cy="2940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7" y="2997200"/>
            <a:ext cx="2107163" cy="1585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910" y="4998027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C0C0C0"/>
                </a:highlight>
              </a:rPr>
              <a:t>Rule of 72  </a:t>
            </a:r>
          </a:p>
        </p:txBody>
      </p:sp>
    </p:spTree>
    <p:extLst>
      <p:ext uri="{BB962C8B-B14F-4D97-AF65-F5344CB8AC3E}">
        <p14:creationId xmlns:p14="http://schemas.microsoft.com/office/powerpoint/2010/main" val="10505714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9355" y="550718"/>
            <a:ext cx="7773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Personal experience with 401(k)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15" y="1641763"/>
            <a:ext cx="8510155" cy="2940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7" y="2997200"/>
            <a:ext cx="2107163" cy="1585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910" y="4977245"/>
            <a:ext cx="8514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C0C0C0"/>
                </a:highlight>
              </a:rPr>
              <a:t>Rule of 72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C0C0C0"/>
                </a:highlight>
              </a:rPr>
              <a:t>Investment today will double every 6 </a:t>
            </a:r>
            <a:r>
              <a:rPr lang="en-US" sz="3600" dirty="0" err="1">
                <a:highlight>
                  <a:srgbClr val="C0C0C0"/>
                </a:highlight>
              </a:rPr>
              <a:t>yrs</a:t>
            </a:r>
            <a:r>
              <a:rPr lang="en-US" sz="3600" dirty="0">
                <a:highlight>
                  <a:srgbClr val="C0C0C0"/>
                </a:highligh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43528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9355" y="550718"/>
            <a:ext cx="7773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Personal experience with 401(k)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15" y="1641763"/>
            <a:ext cx="8510155" cy="2940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7" y="2997200"/>
            <a:ext cx="2107163" cy="1585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910" y="4977245"/>
            <a:ext cx="87109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C0C0C0"/>
                </a:highlight>
              </a:rPr>
              <a:t>Rule of 72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C0C0C0"/>
                </a:highlight>
              </a:rPr>
              <a:t>Investment today will double every 6 </a:t>
            </a:r>
            <a:r>
              <a:rPr lang="en-US" sz="3600" dirty="0" err="1">
                <a:highlight>
                  <a:srgbClr val="C0C0C0"/>
                </a:highlight>
              </a:rPr>
              <a:t>yrs</a:t>
            </a:r>
            <a:endParaRPr lang="en-US" sz="3600" dirty="0">
              <a:highlight>
                <a:srgbClr val="C0C0C0"/>
              </a:highligh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C0C0C0"/>
                </a:highlight>
              </a:rPr>
              <a:t>$1,000 today will equal $64,000 in 36 </a:t>
            </a:r>
            <a:r>
              <a:rPr lang="en-US" sz="3600" dirty="0" err="1">
                <a:highlight>
                  <a:srgbClr val="C0C0C0"/>
                </a:highlight>
              </a:rPr>
              <a:t>yrs</a:t>
            </a:r>
            <a:r>
              <a:rPr lang="en-US" sz="3600" dirty="0">
                <a:highlight>
                  <a:srgbClr val="C0C0C0"/>
                </a:highligh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4651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850" y="409839"/>
            <a:ext cx="527715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So why am I here today?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306" y="1675384"/>
            <a:ext cx="1056314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 was spooked by the economic collapse in 2008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 have strong concerns about the future of our youth’s</a:t>
            </a:r>
          </a:p>
          <a:p>
            <a:r>
              <a:rPr lang="en-US" sz="3600" dirty="0"/>
              <a:t>   financial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i="1" u="sng" dirty="0"/>
              <a:t>I believe in the power of SIMPLICITY…….and I love</a:t>
            </a:r>
          </a:p>
          <a:p>
            <a:r>
              <a:rPr lang="en-US" sz="3600" b="1" i="1" dirty="0"/>
              <a:t>   </a:t>
            </a:r>
            <a:r>
              <a:rPr lang="en-US" sz="3600" b="1" i="1" u="sng" dirty="0"/>
              <a:t>helping people</a:t>
            </a:r>
          </a:p>
        </p:txBody>
      </p:sp>
    </p:spTree>
    <p:extLst>
      <p:ext uri="{BB962C8B-B14F-4D97-AF65-F5344CB8AC3E}">
        <p14:creationId xmlns:p14="http://schemas.microsoft.com/office/powerpoint/2010/main" val="21486065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221" y="269268"/>
            <a:ext cx="698082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1. Retirement Plans (waiting impact)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412" y="1488142"/>
            <a:ext cx="611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Now for the sobering facts…………………….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7412" y="2510118"/>
            <a:ext cx="8662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if Savannah waits until age 31 to set money aside</a:t>
            </a:r>
          </a:p>
        </p:txBody>
      </p:sp>
    </p:spTree>
    <p:extLst>
      <p:ext uri="{BB962C8B-B14F-4D97-AF65-F5344CB8AC3E}">
        <p14:creationId xmlns:p14="http://schemas.microsoft.com/office/powerpoint/2010/main" val="34909939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412" y="1488142"/>
            <a:ext cx="611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Now for the sobering facts…………………….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7412" y="2510118"/>
            <a:ext cx="8662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if Savannah waits until age 31 to set money aside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53" y="3541059"/>
            <a:ext cx="640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$ 1.50 million payout </a:t>
            </a:r>
            <a:r>
              <a:rPr lang="en-US" sz="2800" dirty="0">
                <a:solidFill>
                  <a:srgbClr val="FF0000"/>
                </a:solidFill>
              </a:rPr>
              <a:t>(decrease of 56%)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2221" y="269268"/>
            <a:ext cx="698082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1. Retirement Plans (waiting impact)</a:t>
            </a:r>
          </a:p>
        </p:txBody>
      </p:sp>
    </p:spTree>
    <p:extLst>
      <p:ext uri="{BB962C8B-B14F-4D97-AF65-F5344CB8AC3E}">
        <p14:creationId xmlns:p14="http://schemas.microsoft.com/office/powerpoint/2010/main" val="8801085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7412" y="2510118"/>
            <a:ext cx="706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 she waits until age 41 to set money aside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221" y="269268"/>
            <a:ext cx="698082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1. Retirement Plans (waiting impact)</a:t>
            </a:r>
          </a:p>
        </p:txBody>
      </p:sp>
    </p:spTree>
    <p:extLst>
      <p:ext uri="{BB962C8B-B14F-4D97-AF65-F5344CB8AC3E}">
        <p14:creationId xmlns:p14="http://schemas.microsoft.com/office/powerpoint/2010/main" val="25896309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7412" y="2510118"/>
            <a:ext cx="706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 she waits until age 41 to set money aside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53" y="3541059"/>
            <a:ext cx="640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$ 0.63 million payout </a:t>
            </a:r>
            <a:r>
              <a:rPr lang="en-US" sz="2800" dirty="0">
                <a:solidFill>
                  <a:srgbClr val="FF0000"/>
                </a:solidFill>
              </a:rPr>
              <a:t>(decrease of 81%)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2221" y="269268"/>
            <a:ext cx="698082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1. Retirement Plans (waiting impact)</a:t>
            </a:r>
          </a:p>
        </p:txBody>
      </p:sp>
    </p:spTree>
    <p:extLst>
      <p:ext uri="{BB962C8B-B14F-4D97-AF65-F5344CB8AC3E}">
        <p14:creationId xmlns:p14="http://schemas.microsoft.com/office/powerpoint/2010/main" val="21091300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7412" y="2510118"/>
            <a:ext cx="706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 she waits until age 51 to set money aside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221" y="269268"/>
            <a:ext cx="698082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1. Retirement Plans (waiting impact)</a:t>
            </a:r>
          </a:p>
        </p:txBody>
      </p:sp>
    </p:spTree>
    <p:extLst>
      <p:ext uri="{BB962C8B-B14F-4D97-AF65-F5344CB8AC3E}">
        <p14:creationId xmlns:p14="http://schemas.microsoft.com/office/powerpoint/2010/main" val="6170666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7412" y="2510118"/>
            <a:ext cx="706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 she waits until age 51 to set money aside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53" y="3541059"/>
            <a:ext cx="640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$ 0.24 million payout </a:t>
            </a:r>
            <a:r>
              <a:rPr lang="en-US" sz="2800" dirty="0">
                <a:solidFill>
                  <a:srgbClr val="FF0000"/>
                </a:solidFill>
              </a:rPr>
              <a:t>(decrease of 93%)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2221" y="269268"/>
            <a:ext cx="698082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1. Retirement Plans (waiting impact)</a:t>
            </a:r>
          </a:p>
        </p:txBody>
      </p:sp>
    </p:spTree>
    <p:extLst>
      <p:ext uri="{BB962C8B-B14F-4D97-AF65-F5344CB8AC3E}">
        <p14:creationId xmlns:p14="http://schemas.microsoft.com/office/powerpoint/2010/main" val="14564098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01219"/>
              </p:ext>
            </p:extLst>
          </p:nvPr>
        </p:nvGraphicFramePr>
        <p:xfrm>
          <a:off x="1396721" y="1436915"/>
          <a:ext cx="9827287" cy="490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898776" y="3386294"/>
            <a:ext cx="1354854" cy="2486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10% own money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730531" y="4252126"/>
            <a:ext cx="1354854" cy="2486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15% own money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741876" y="4376474"/>
            <a:ext cx="1354854" cy="2486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24% own money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27954" y="3778180"/>
            <a:ext cx="381444" cy="28135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978391" y="4625171"/>
            <a:ext cx="283423" cy="2583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147997" y="4754335"/>
            <a:ext cx="283423" cy="2583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2221" y="269268"/>
            <a:ext cx="698082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1. Retirement Plans (waiting impact)</a:t>
            </a:r>
          </a:p>
        </p:txBody>
      </p:sp>
    </p:spTree>
    <p:extLst>
      <p:ext uri="{BB962C8B-B14F-4D97-AF65-F5344CB8AC3E}">
        <p14:creationId xmlns:p14="http://schemas.microsoft.com/office/powerpoint/2010/main" val="40312735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9130" y="1721224"/>
            <a:ext cx="765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Would anyone ever refuse a 4% pay raise?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5" y="2821908"/>
            <a:ext cx="5441576" cy="26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61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9130" y="1721224"/>
            <a:ext cx="7656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Would anyone ever refuse a 4% pay raise?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People do it all the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07" y="3370729"/>
            <a:ext cx="5710952" cy="3218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</p:spTree>
    <p:extLst>
      <p:ext uri="{BB962C8B-B14F-4D97-AF65-F5344CB8AC3E}">
        <p14:creationId xmlns:p14="http://schemas.microsoft.com/office/powerpoint/2010/main" val="12003745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847" y="1721223"/>
            <a:ext cx="101090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At age 21, what if Savannah chooses to set aside 1% of pay, </a:t>
            </a:r>
          </a:p>
          <a:p>
            <a:r>
              <a:rPr lang="en-US" sz="3200" dirty="0"/>
              <a:t>instead of the 5% maximum?</a:t>
            </a:r>
          </a:p>
          <a:p>
            <a:endParaRPr lang="en-US" sz="3200" dirty="0"/>
          </a:p>
          <a:p>
            <a:r>
              <a:rPr lang="en-US" sz="3200" dirty="0"/>
              <a:t>Stated another way, what if she refuses a 4% raise?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</p:spTree>
    <p:extLst>
      <p:ext uri="{BB962C8B-B14F-4D97-AF65-F5344CB8AC3E}">
        <p14:creationId xmlns:p14="http://schemas.microsoft.com/office/powerpoint/2010/main" val="224450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7" y="0"/>
            <a:ext cx="7844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48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8723" y="2265724"/>
            <a:ext cx="32004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$ 0.7 million retirement instead of the $ 3.4 million from using the 5% maximum match</a:t>
            </a:r>
          </a:p>
        </p:txBody>
      </p:sp>
      <p:sp>
        <p:nvSpPr>
          <p:cNvPr id="6" name="Down Arrow 5"/>
          <p:cNvSpPr/>
          <p:nvPr/>
        </p:nvSpPr>
        <p:spPr>
          <a:xfrm rot="4455797">
            <a:off x="8060715" y="2719865"/>
            <a:ext cx="484632" cy="922195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36351"/>
            <a:ext cx="7082118" cy="4123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883" y="3189751"/>
            <a:ext cx="97334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$ 0.7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1829" y="4683097"/>
            <a:ext cx="97334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$ 3.4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</p:spTree>
    <p:extLst>
      <p:ext uri="{BB962C8B-B14F-4D97-AF65-F5344CB8AC3E}">
        <p14:creationId xmlns:p14="http://schemas.microsoft.com/office/powerpoint/2010/main" val="17919889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43" y="1577787"/>
            <a:ext cx="7395881" cy="398929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6494420">
            <a:off x="5298469" y="-554809"/>
            <a:ext cx="484632" cy="6485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122" y="1753701"/>
            <a:ext cx="2663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Employer 4% match</a:t>
            </a:r>
          </a:p>
          <a:p>
            <a:r>
              <a:rPr lang="en-US" sz="2400" dirty="0"/>
              <a:t>never taken, or</a:t>
            </a:r>
          </a:p>
          <a:p>
            <a:r>
              <a:rPr lang="en-US" sz="2400" dirty="0"/>
              <a:t>$ 164,000</a:t>
            </a:r>
          </a:p>
        </p:txBody>
      </p:sp>
      <p:sp>
        <p:nvSpPr>
          <p:cNvPr id="6" name="Down Arrow 5"/>
          <p:cNvSpPr/>
          <p:nvPr/>
        </p:nvSpPr>
        <p:spPr>
          <a:xfrm rot="15514143">
            <a:off x="3916287" y="3785774"/>
            <a:ext cx="484632" cy="2135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6280" y="4704401"/>
            <a:ext cx="2558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Future earnings on the 4% match + 4% employee part, or</a:t>
            </a:r>
          </a:p>
          <a:p>
            <a:r>
              <a:rPr lang="en-US" sz="2400" dirty="0"/>
              <a:t>$ 2,390,000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3243" y="5761868"/>
            <a:ext cx="711637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“real” price paid for not investing the additional 4%</a:t>
            </a:r>
          </a:p>
          <a:p>
            <a:r>
              <a:rPr lang="en-US" sz="2400" dirty="0"/>
              <a:t>of own money over one’s working career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</p:spTree>
    <p:extLst>
      <p:ext uri="{BB962C8B-B14F-4D97-AF65-F5344CB8AC3E}">
        <p14:creationId xmlns:p14="http://schemas.microsoft.com/office/powerpoint/2010/main" val="33112408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059" y="1622612"/>
            <a:ext cx="66050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So why the apparent “ignorance”?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</p:spTree>
    <p:extLst>
      <p:ext uri="{BB962C8B-B14F-4D97-AF65-F5344CB8AC3E}">
        <p14:creationId xmlns:p14="http://schemas.microsoft.com/office/powerpoint/2010/main" val="25940284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670" y="1431693"/>
            <a:ext cx="66050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So why the apparent “ignorance”?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4963" y="2370327"/>
            <a:ext cx="9322680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want as much of our paycheck as we can get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</p:spTree>
    <p:extLst>
      <p:ext uri="{BB962C8B-B14F-4D97-AF65-F5344CB8AC3E}">
        <p14:creationId xmlns:p14="http://schemas.microsoft.com/office/powerpoint/2010/main" val="37916947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723" y="1431694"/>
            <a:ext cx="66050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So why the apparent “ignorance”?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8877" y="2269846"/>
            <a:ext cx="9274590" cy="30469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want as much of our paycheck as we can get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think everything will be OK at retirement as long</a:t>
            </a:r>
          </a:p>
          <a:p>
            <a:r>
              <a:rPr lang="en-US" sz="3200" dirty="0"/>
              <a:t>   as we are contributing a little something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</p:spTree>
    <p:extLst>
      <p:ext uri="{BB962C8B-B14F-4D97-AF65-F5344CB8AC3E}">
        <p14:creationId xmlns:p14="http://schemas.microsoft.com/office/powerpoint/2010/main" val="25441354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04" y="1542225"/>
            <a:ext cx="66050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So why the apparent “ignorance”?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728" y="2470811"/>
            <a:ext cx="11164338" cy="40934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want as much of our paycheck as we can get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think everything will be OK at retirement as long</a:t>
            </a:r>
          </a:p>
          <a:p>
            <a:r>
              <a:rPr lang="en-US" sz="3200" dirty="0"/>
              <a:t>   as we are contributing a little something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think our pension today is like our parents and grandparents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9130" y="638532"/>
            <a:ext cx="774423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Retirement Plans (choice of % impact)</a:t>
            </a:r>
          </a:p>
        </p:txBody>
      </p:sp>
    </p:spTree>
    <p:extLst>
      <p:ext uri="{BB962C8B-B14F-4D97-AF65-F5344CB8AC3E}">
        <p14:creationId xmlns:p14="http://schemas.microsoft.com/office/powerpoint/2010/main" val="28786557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648" y="2420471"/>
            <a:ext cx="7518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Let’s digress a moment………..</a:t>
            </a:r>
          </a:p>
        </p:txBody>
      </p:sp>
    </p:spTree>
    <p:extLst>
      <p:ext uri="{BB962C8B-B14F-4D97-AF65-F5344CB8AC3E}">
        <p14:creationId xmlns:p14="http://schemas.microsoft.com/office/powerpoint/2010/main" val="7874881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866" y="488429"/>
            <a:ext cx="880125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My list of top concerns for today’s youth?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0588" y="1668518"/>
            <a:ext cx="104618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Intergenerational spending trends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Automobiles</a:t>
            </a:r>
          </a:p>
          <a:p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Credit cards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Retirement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3397" y="1784866"/>
            <a:ext cx="528916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1143" y="2942529"/>
            <a:ext cx="528916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8532" y="4206553"/>
            <a:ext cx="528916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4915" y="5364216"/>
            <a:ext cx="52891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070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095" y="457199"/>
            <a:ext cx="960968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Why the distinction between yellow and red?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0587" y="1658470"/>
            <a:ext cx="10803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Intergenerational spending trends – </a:t>
            </a:r>
            <a:r>
              <a:rPr lang="en-US" sz="3600" i="1" u="sng" dirty="0"/>
              <a:t>current issue 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Automobiles – </a:t>
            </a:r>
            <a:r>
              <a:rPr lang="en-US" sz="3600" i="1" u="sng" dirty="0"/>
              <a:t>current issue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Credit cards – </a:t>
            </a:r>
            <a:r>
              <a:rPr lang="en-US" sz="3600" i="1" u="sng" dirty="0"/>
              <a:t>current issue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Retirement plans – </a:t>
            </a:r>
            <a:r>
              <a:rPr lang="en-US" sz="3600" i="1" u="sng" dirty="0">
                <a:solidFill>
                  <a:srgbClr val="FF0000"/>
                </a:solidFill>
              </a:rPr>
              <a:t>future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3397" y="1784866"/>
            <a:ext cx="528916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1143" y="2852746"/>
            <a:ext cx="528916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1143" y="3920627"/>
            <a:ext cx="528916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1143" y="4988508"/>
            <a:ext cx="528916" cy="4963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45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119" y="188259"/>
            <a:ext cx="33792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Retirement Plans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61" y="1053618"/>
            <a:ext cx="6140823" cy="411901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35100" y="1799370"/>
            <a:ext cx="528916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483" y="5495631"/>
            <a:ext cx="10780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we get “feedback” from our jeans, we tend to move into 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current issues give us financial discomfort, we may act to change </a:t>
            </a:r>
          </a:p>
        </p:txBody>
      </p:sp>
      <p:sp>
        <p:nvSpPr>
          <p:cNvPr id="5" name="Arrow: Down 4"/>
          <p:cNvSpPr/>
          <p:nvPr/>
        </p:nvSpPr>
        <p:spPr>
          <a:xfrm rot="15473330">
            <a:off x="2950168" y="2658424"/>
            <a:ext cx="484632" cy="26130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7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3756</Words>
  <Application>Microsoft Office PowerPoint</Application>
  <PresentationFormat>Widescreen</PresentationFormat>
  <Paragraphs>693</Paragraphs>
  <Slides>150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6" baseType="lpstr">
      <vt:lpstr>Arial</vt:lpstr>
      <vt:lpstr>Calibri</vt:lpstr>
      <vt:lpstr>Calibri Light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Brown</dc:creator>
  <cp:lastModifiedBy>Terry Brown</cp:lastModifiedBy>
  <cp:revision>489</cp:revision>
  <dcterms:created xsi:type="dcterms:W3CDTF">2015-09-21T22:35:21Z</dcterms:created>
  <dcterms:modified xsi:type="dcterms:W3CDTF">2017-07-24T14:03:44Z</dcterms:modified>
</cp:coreProperties>
</file>